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8"/>
  </p:notesMasterIdLst>
  <p:sldIdLst>
    <p:sldId id="256" r:id="rId2"/>
    <p:sldId id="278" r:id="rId3"/>
    <p:sldId id="276" r:id="rId4"/>
    <p:sldId id="259" r:id="rId5"/>
    <p:sldId id="335" r:id="rId6"/>
    <p:sldId id="268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UBACAR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0" autoAdjust="0"/>
    <p:restoredTop sz="94660" autoAdjust="0"/>
  </p:normalViewPr>
  <p:slideViewPr>
    <p:cSldViewPr>
      <p:cViewPr varScale="1">
        <p:scale>
          <a:sx n="52" d="100"/>
          <a:sy n="52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5-26T21:16:32.214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02D82-0203-4320-9966-54E2AADE260F}" type="datetimeFigureOut">
              <a:rPr lang="fr-FR" smtClean="0"/>
              <a:pPr/>
              <a:t>13/11/2013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50773-C2F6-49F5-827C-DB512A7FD91E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FB5E2E-F03F-4B3A-A44E-09E34B122513}" type="datetimeFigureOut">
              <a:rPr lang="fr-FR" smtClean="0"/>
              <a:pPr>
                <a:defRPr/>
              </a:pPr>
              <a:t>13/11/2013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5FFCCF3-2C75-4E73-9EBD-6DFB93E65C80}" type="slidenum">
              <a:rPr lang="fr-FR" smtClean="0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1DECF6-1167-4B2A-962C-520894897DB7}" type="datetimeFigureOut">
              <a:rPr lang="fr-FR" smtClean="0"/>
              <a:pPr>
                <a:defRPr/>
              </a:pPr>
              <a:t>13/11/2013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DE27E-B84D-4A27-A3F1-A273327D2187}" type="slidenum">
              <a:rPr lang="fr-FR" smtClean="0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DF7A46-96EF-4537-B228-9C8C539005A5}" type="datetimeFigureOut">
              <a:rPr lang="fr-FR" smtClean="0"/>
              <a:pPr>
                <a:defRPr/>
              </a:pPr>
              <a:t>13/11/2013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8CF95-83B3-4AA2-929B-E6542FC121C6}" type="slidenum">
              <a:rPr lang="fr-FR" smtClean="0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82FCD0-E9ED-49A1-8AB4-DA205778DFE1}" type="datetimeFigureOut">
              <a:rPr lang="fr-FR" smtClean="0"/>
              <a:pPr>
                <a:defRPr/>
              </a:pPr>
              <a:t>13/11/2013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C56694B-28CE-4EF2-8C6D-066BA61910DC}" type="slidenum">
              <a:rPr lang="fr-FR" smtClean="0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74F53-756F-4F56-A651-EF74820458EB}" type="datetimeFigureOut">
              <a:rPr lang="fr-FR" smtClean="0"/>
              <a:pPr>
                <a:defRPr/>
              </a:pPr>
              <a:t>13/11/2013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B16B1-585A-4FD7-ACFE-44E1096C95A2}" type="slidenum">
              <a:rPr lang="fr-FR" smtClean="0"/>
              <a:pPr>
                <a:defRPr/>
              </a:pPr>
              <a:t>‹Nº›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1ADF0-B701-482F-AD59-422361982FF9}" type="datetimeFigureOut">
              <a:rPr lang="fr-FR" smtClean="0"/>
              <a:pPr>
                <a:defRPr/>
              </a:pPr>
              <a:t>13/11/2013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80D36-1D80-40E2-981D-8DEC593FADDA}" type="slidenum">
              <a:rPr lang="fr-FR" smtClean="0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196F55-1E61-4BD4-BB3E-CBB7C0FD32B8}" type="datetimeFigureOut">
              <a:rPr lang="fr-FR" smtClean="0"/>
              <a:pPr>
                <a:defRPr/>
              </a:pPr>
              <a:t>13/11/2013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8FCE45B2-DF3A-487A-8B0F-F6BDED4C8643}" type="slidenum">
              <a:rPr lang="fr-FR" smtClean="0"/>
              <a:pPr>
                <a:defRPr/>
              </a:pPr>
              <a:t>‹Nº›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F893E-147A-400A-8C1B-E77210141D61}" type="datetimeFigureOut">
              <a:rPr lang="fr-FR" smtClean="0"/>
              <a:pPr>
                <a:defRPr/>
              </a:pPr>
              <a:t>13/11/2013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8D643-E057-4AE5-9344-DB76E1E7854D}" type="slidenum">
              <a:rPr lang="fr-FR" smtClean="0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742684-92EA-4455-B1C4-72885C884B46}" type="datetimeFigureOut">
              <a:rPr lang="fr-FR" smtClean="0"/>
              <a:pPr>
                <a:defRPr/>
              </a:pPr>
              <a:t>13/11/2013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DEE84-B53B-4145-9C4C-54CC0377CB7B}" type="slidenum">
              <a:rPr lang="fr-FR" smtClean="0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F56E91-A349-4C1D-80A5-989E91BDA20A}" type="datetimeFigureOut">
              <a:rPr lang="fr-FR" smtClean="0"/>
              <a:pPr>
                <a:defRPr/>
              </a:pPr>
              <a:t>13/11/2013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A4E0D-2184-4D84-8940-81E126AAE11C}" type="slidenum">
              <a:rPr lang="fr-FR" smtClean="0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28CADA-5F53-4351-B5AD-39969A7FB651}" type="datetimeFigureOut">
              <a:rPr lang="fr-FR" smtClean="0"/>
              <a:pPr>
                <a:defRPr/>
              </a:pPr>
              <a:t>13/11/2013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DC64C-AD86-46F7-ADC8-986C4B7C2151}" type="slidenum">
              <a:rPr lang="fr-FR" smtClean="0"/>
              <a:pPr>
                <a:defRPr/>
              </a:pPr>
              <a:t>‹Nº›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2605E28-9907-499E-9BEE-F03DC3D6CDBC}" type="datetimeFigureOut">
              <a:rPr lang="fr-FR" smtClean="0"/>
              <a:pPr>
                <a:defRPr/>
              </a:pPr>
              <a:t>13/11/2013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C2C21B6-28AA-451D-B53B-900831584C86}" type="slidenum">
              <a:rPr lang="fr-FR" smtClean="0"/>
              <a:pPr>
                <a:defRPr/>
              </a:pPr>
              <a:t>‹Nº›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                               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 </a:t>
            </a:r>
            <a:r>
              <a:rPr lang="fr-FR" sz="2400" b="1" dirty="0" smtClean="0"/>
              <a:t>CONSEIL DES ORGANISATIONS </a:t>
            </a:r>
            <a:br>
              <a:rPr lang="fr-FR" sz="2400" b="1" dirty="0" smtClean="0"/>
            </a:br>
            <a:r>
              <a:rPr lang="fr-FR" sz="2400" b="1" dirty="0" smtClean="0"/>
              <a:t>NON-GOUVERNEMENTALES D’APPUI AU DEVELOPPEMENT</a:t>
            </a:r>
            <a:br>
              <a:rPr lang="fr-FR" sz="2400" b="1" dirty="0" smtClean="0"/>
            </a:br>
            <a:r>
              <a:rPr lang="fr-FR" sz="2400" b="1" dirty="0" smtClean="0"/>
              <a:t>--------------------------------------------------------------------------------------------------------------------</a:t>
            </a:r>
            <a:br>
              <a:rPr lang="fr-FR" sz="2400" b="1" dirty="0" smtClean="0"/>
            </a:br>
            <a:r>
              <a:rPr lang="fr-FR" sz="2000" b="1" dirty="0" smtClean="0">
                <a:latin typeface="+mn-lt"/>
              </a:rPr>
              <a:t>Immeuble Soda Marième – Liberté 6  Extension   BP : 4109-Dakar-Sénégal</a:t>
            </a:r>
            <a:br>
              <a:rPr lang="fr-FR" sz="2000" b="1" dirty="0" smtClean="0">
                <a:latin typeface="+mn-lt"/>
              </a:rPr>
            </a:br>
            <a:r>
              <a:rPr lang="fr-FR" sz="2000" b="1" dirty="0" smtClean="0">
                <a:latin typeface="+mn-lt"/>
              </a:rPr>
              <a:t>Téléphone : (221)  33 859 39 59/  Fax : (221) 33 827 54 90</a:t>
            </a:r>
            <a:br>
              <a:rPr lang="fr-FR" sz="2000" b="1" dirty="0" smtClean="0">
                <a:latin typeface="+mn-lt"/>
              </a:rPr>
            </a:br>
            <a:r>
              <a:rPr lang="fr-FR" sz="2000" b="1" dirty="0" smtClean="0">
                <a:latin typeface="+mn-lt"/>
              </a:rPr>
              <a:t>E-mail </a:t>
            </a:r>
            <a:r>
              <a:rPr lang="fr-FR" sz="2000" b="1" dirty="0" smtClean="0">
                <a:solidFill>
                  <a:schemeClr val="tx1"/>
                </a:solidFill>
                <a:latin typeface="+mn-lt"/>
              </a:rPr>
              <a:t>: congad@orange.sn----------</a:t>
            </a:r>
            <a:r>
              <a:rPr lang="de-DE" sz="2000" b="1" dirty="0" smtClean="0">
                <a:latin typeface="+mn-lt"/>
              </a:rPr>
              <a:t>Site web : www.congad.sn</a:t>
            </a:r>
            <a:endParaRPr lang="fr-FR" sz="2000" b="1" dirty="0" smtClean="0">
              <a:latin typeface="+mn-lt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3016"/>
            <a:ext cx="8686800" cy="3024336"/>
          </a:xfrm>
        </p:spPr>
        <p:txBody>
          <a:bodyPr>
            <a:noAutofit/>
          </a:bodyPr>
          <a:lstStyle/>
          <a:p>
            <a:pPr algn="ctr">
              <a:buFont typeface="Arial" charset="0"/>
              <a:buNone/>
            </a:pPr>
            <a:r>
              <a:rPr lang="fr-FR" sz="2400" b="1" dirty="0" smtClean="0"/>
              <a:t>FORUM SUR L’ACCES A L’EAU ET L’ASSAINISSEMENT</a:t>
            </a:r>
          </a:p>
          <a:p>
            <a:pPr algn="ctr">
              <a:buFont typeface="Arial" charset="0"/>
              <a:buNone/>
            </a:pPr>
            <a:r>
              <a:rPr lang="fr-FR" sz="2400" b="1" dirty="0" smtClean="0"/>
              <a:t>14 novembre  2013</a:t>
            </a:r>
          </a:p>
          <a:p>
            <a:pPr algn="ctr">
              <a:buFont typeface="Arial" charset="0"/>
              <a:buNone/>
            </a:pPr>
            <a:r>
              <a:rPr lang="fr-FR" sz="2400" b="1" dirty="0" smtClean="0"/>
              <a:t>--------------------------------</a:t>
            </a:r>
          </a:p>
          <a:p>
            <a:pPr algn="ctr"/>
            <a:r>
              <a:rPr lang="fr-FR" sz="2400" b="1" dirty="0" smtClean="0"/>
              <a:t>THEME DE LA PRESENTATION :  QUELQUES LECONS APPRISES</a:t>
            </a:r>
          </a:p>
          <a:p>
            <a:pPr algn="ctr"/>
            <a:r>
              <a:rPr lang="fr-FR" sz="2400" b="1" dirty="0" smtClean="0"/>
              <a:t>BOUBACAR SECK, DIRECTEUR EXECUTIF DU CONGAD</a:t>
            </a:r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2880320" cy="864096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PROMOUVOIR UNE PARTICIPATION EFFICIENTE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 lnSpcReduction="10000"/>
          </a:bodyPr>
          <a:lstStyle/>
          <a:p>
            <a:pPr algn="ctr">
              <a:buFont typeface="Arial" charset="0"/>
              <a:buNone/>
            </a:pPr>
            <a:endParaRPr lang="fr-FR" sz="2400" b="1" dirty="0" smtClean="0">
              <a:latin typeface="Book Antiqua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fr-FR" b="1" dirty="0" smtClean="0"/>
              <a:t>QUELQUES CONDITIONS DE POSSIBILITE</a:t>
            </a:r>
            <a:endParaRPr lang="fr-FR" sz="2400" b="1" dirty="0" smtClean="0">
              <a:latin typeface="Franklin Gothic Book" pitchFamily="34" charset="0"/>
            </a:endParaRPr>
          </a:p>
          <a:p>
            <a:pPr algn="just">
              <a:buNone/>
            </a:pPr>
            <a:r>
              <a:rPr lang="fr-FR" sz="2000" b="1" dirty="0" smtClean="0">
                <a:latin typeface="Franklin Gothic Book" pitchFamily="34" charset="0"/>
              </a:rPr>
              <a:t>SE METTRE EN RESEAU</a:t>
            </a:r>
          </a:p>
          <a:p>
            <a:pPr algn="just">
              <a:buNone/>
            </a:pPr>
            <a:endParaRPr lang="fr-FR" sz="2000" b="1" dirty="0" smtClean="0">
              <a:latin typeface="Franklin Gothic Book" pitchFamily="34" charset="0"/>
            </a:endParaRPr>
          </a:p>
          <a:p>
            <a:pPr algn="just">
              <a:buNone/>
            </a:pPr>
            <a:r>
              <a:rPr lang="fr-FR" sz="2000" b="1" dirty="0" smtClean="0">
                <a:latin typeface="Franklin Gothic Book" pitchFamily="34" charset="0"/>
              </a:rPr>
              <a:t>ETABLIR LA SITUATION DE REFERENCE-(Exemple  Livre bleu-Etude </a:t>
            </a:r>
          </a:p>
          <a:p>
            <a:pPr algn="just">
              <a:buNone/>
            </a:pPr>
            <a:r>
              <a:rPr lang="fr-FR" sz="2000" b="1" dirty="0" smtClean="0">
                <a:latin typeface="Franklin Gothic Book" pitchFamily="34" charset="0"/>
              </a:rPr>
              <a:t>des dynamiques dans le bassin large du fleuve Niger par Eau </a:t>
            </a:r>
          </a:p>
          <a:p>
            <a:pPr algn="just">
              <a:buNone/>
            </a:pPr>
            <a:r>
              <a:rPr lang="fr-FR" sz="2000" b="1" dirty="0" smtClean="0">
                <a:latin typeface="Franklin Gothic Book" pitchFamily="34" charset="0"/>
              </a:rPr>
              <a:t>Vive-/conflits d’usage)</a:t>
            </a:r>
          </a:p>
          <a:p>
            <a:pPr algn="just">
              <a:buNone/>
            </a:pPr>
            <a:endParaRPr lang="fr-FR" sz="2000" b="1" dirty="0" smtClean="0">
              <a:latin typeface="Franklin Gothic Book" pitchFamily="34" charset="0"/>
            </a:endParaRPr>
          </a:p>
          <a:p>
            <a:pPr algn="just">
              <a:buNone/>
            </a:pPr>
            <a:r>
              <a:rPr lang="fr-FR" sz="2000" b="1" dirty="0" smtClean="0">
                <a:latin typeface="Franklin Gothic Book" pitchFamily="34" charset="0"/>
              </a:rPr>
              <a:t>DONNER UN MANDAT DE NEGOCIATION A UN RESEAU </a:t>
            </a:r>
          </a:p>
          <a:p>
            <a:pPr algn="just">
              <a:buNone/>
            </a:pPr>
            <a:r>
              <a:rPr lang="fr-FR" sz="2000" b="1" dirty="0" smtClean="0">
                <a:latin typeface="Franklin Gothic Book" pitchFamily="34" charset="0"/>
              </a:rPr>
              <a:t>REPRESENTATIF POUR PARTICIPER A LA FORMULATION, AU SUIVI </a:t>
            </a:r>
          </a:p>
          <a:p>
            <a:pPr algn="just">
              <a:buNone/>
            </a:pPr>
            <a:r>
              <a:rPr lang="fr-FR" sz="2000" b="1" dirty="0" smtClean="0">
                <a:latin typeface="Franklin Gothic Book" pitchFamily="34" charset="0"/>
              </a:rPr>
              <a:t>ET A L’EVALUATION DE LA POLITIQUE NATIONALE ET DES </a:t>
            </a:r>
          </a:p>
          <a:p>
            <a:pPr algn="just">
              <a:buNone/>
            </a:pPr>
            <a:r>
              <a:rPr lang="fr-FR" sz="2000" b="1" dirty="0" smtClean="0">
                <a:latin typeface="Franklin Gothic Book" pitchFamily="34" charset="0"/>
              </a:rPr>
              <a:t>PROGRAMMES Y AFFERENTS</a:t>
            </a:r>
          </a:p>
          <a:p>
            <a:pPr algn="just">
              <a:buNone/>
            </a:pPr>
            <a:endParaRPr lang="fr-FR" sz="2000" b="1" dirty="0" smtClean="0">
              <a:latin typeface="Franklin Gothic Book" pitchFamily="34" charset="0"/>
            </a:endParaRPr>
          </a:p>
          <a:p>
            <a:pPr algn="just">
              <a:buNone/>
            </a:pPr>
            <a:r>
              <a:rPr lang="fr-FR" sz="2000" b="1" dirty="0" smtClean="0">
                <a:latin typeface="Franklin Gothic Book" pitchFamily="34" charset="0"/>
              </a:rPr>
              <a:t>MESURER L’EQUITE ET LA TRANSPARENCE DANS  LE SERVICE DE L’EAU ET DE L’ASSAINISSEMENT AU NIVEAU LOCAL (OUTIL DEVELOPP2 PAR WIN)</a:t>
            </a:r>
          </a:p>
          <a:p>
            <a:pPr algn="just">
              <a:buNone/>
            </a:pPr>
            <a:endParaRPr lang="fr-FR" sz="2000" b="1" dirty="0" smtClean="0">
              <a:latin typeface="Franklin Gothic Boo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/>
              <a:t>QUELQUES  Leçons apprises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r>
              <a:rPr lang="fr-FR" b="1" dirty="0" smtClean="0"/>
              <a:t>EAU PRODUCTIVE POUR REDUIRE LES INEGALITES, DEVELOPPER L’AGRICULTURE ASSURER LA DURABILITE ET FINANCER L’ASSAINISSEMENT</a:t>
            </a:r>
          </a:p>
          <a:p>
            <a:endParaRPr lang="fr-FR" b="1" dirty="0" smtClean="0"/>
          </a:p>
          <a:p>
            <a:r>
              <a:rPr lang="fr-FR" b="1" dirty="0" smtClean="0"/>
              <a:t>QUALITE DE L’EAU </a:t>
            </a:r>
          </a:p>
          <a:p>
            <a:pPr lvl="1"/>
            <a:r>
              <a:rPr lang="fr-FR" sz="2000" b="1" dirty="0" smtClean="0"/>
              <a:t>OSMOSE INVERSE  : COUTS INSOUTENABLES</a:t>
            </a:r>
          </a:p>
          <a:p>
            <a:pPr lvl="1"/>
            <a:r>
              <a:rPr lang="fr-FR" sz="2000" b="1" smtClean="0"/>
              <a:t>DESSALEMENT  </a:t>
            </a:r>
            <a:r>
              <a:rPr lang="fr-FR" sz="2000" b="1" dirty="0" smtClean="0"/>
              <a:t>: OUI-NON</a:t>
            </a:r>
          </a:p>
          <a:p>
            <a:pPr lvl="1"/>
            <a:r>
              <a:rPr lang="fr-FR" sz="2000" b="1" dirty="0" smtClean="0"/>
              <a:t>TRANSFERT</a:t>
            </a:r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APPROPRIATION DES BONNES PRATIQUES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256584"/>
          </a:xfrm>
        </p:spPr>
        <p:txBody>
          <a:bodyPr>
            <a:normAutofit/>
          </a:bodyPr>
          <a:lstStyle/>
          <a:p>
            <a:pPr lvl="3">
              <a:buFont typeface="Wingdings" pitchFamily="2" charset="2"/>
              <a:buChar char="ü"/>
            </a:pPr>
            <a:endParaRPr lang="fr-FR" sz="2800" b="1" dirty="0" smtClean="0"/>
          </a:p>
          <a:p>
            <a:pPr>
              <a:buFont typeface="Wingdings" pitchFamily="2" charset="2"/>
              <a:buChar char="ü"/>
            </a:pPr>
            <a:r>
              <a:rPr lang="fr-FR" sz="4000" b="1" dirty="0" smtClean="0"/>
              <a:t>COMMENT ILLIUSTRER LE PLAIDOYER  SUR LE FAIBLE TAUX D’ACCES AU ROBINET ET A DES TOILETTES ?</a:t>
            </a:r>
          </a:p>
          <a:p>
            <a:pPr>
              <a:buFont typeface="Wingdings" pitchFamily="2" charset="2"/>
              <a:buChar char="ü"/>
            </a:pPr>
            <a:endParaRPr lang="fr-FR" sz="4000" b="1" dirty="0" smtClean="0"/>
          </a:p>
          <a:p>
            <a:pPr>
              <a:buFont typeface="Wingdings" pitchFamily="2" charset="2"/>
              <a:buChar char="ü"/>
            </a:pPr>
            <a:r>
              <a:rPr lang="fr-FR" sz="4000" b="1" dirty="0" smtClean="0"/>
              <a:t>LARGAS FILAS DEVANT  LA PRIMATURE ET L’ASSEMBLEE NATIONALE</a:t>
            </a:r>
          </a:p>
          <a:p>
            <a:pPr lvl="3">
              <a:buFont typeface="Wingdings" pitchFamily="2" charset="2"/>
              <a:buChar char="ü"/>
            </a:pPr>
            <a:endParaRPr lang="fr-FR" sz="2800" b="1" dirty="0" smtClean="0"/>
          </a:p>
          <a:p>
            <a:pPr lvl="3">
              <a:buFont typeface="Wingdings" pitchFamily="2" charset="2"/>
              <a:buChar char="ü"/>
            </a:pPr>
            <a:endParaRPr lang="fr-F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PARTICIPATION CITOYENNE A LA PASSATION AU SUIVI DES MARCHES PUBLICS (partenariat avec l’ARMP/premier acquis et perspectives)</a:t>
            </a:r>
          </a:p>
          <a:p>
            <a:endParaRPr lang="fr-FR" b="1" dirty="0" smtClean="0"/>
          </a:p>
          <a:p>
            <a:r>
              <a:rPr lang="fr-FR" b="1" dirty="0" smtClean="0"/>
              <a:t>PARTICIPATION CITOYENNE A LA RECEPTION DES OUVRAGES</a:t>
            </a:r>
          </a:p>
          <a:p>
            <a:endParaRPr lang="fr-FR" b="1" dirty="0" smtClean="0"/>
          </a:p>
          <a:p>
            <a:r>
              <a:rPr lang="fr-FR" b="1" dirty="0" smtClean="0"/>
              <a:t>DEVELOPPER DES CAPACITES LOCALES DE MAINTENANCE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b="1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  <a:defRPr/>
            </a:pPr>
            <a:endParaRPr lang="fr-FR" sz="2800" b="1" i="1" dirty="0" smtClean="0">
              <a:solidFill>
                <a:srgbClr val="00B050"/>
              </a:solidFill>
            </a:endParaRPr>
          </a:p>
          <a:p>
            <a:pPr>
              <a:buNone/>
              <a:defRPr/>
            </a:pPr>
            <a:endParaRPr lang="fr-FR" sz="2800" b="1" dirty="0" smtClean="0"/>
          </a:p>
          <a:p>
            <a:pPr>
              <a:buNone/>
              <a:defRPr/>
            </a:pPr>
            <a:r>
              <a:rPr lang="fr-FR" sz="2800" b="1" dirty="0" smtClean="0"/>
              <a:t>JE VOUS REMERCIE POUR VOTRE AIMABLE ATTENTION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724</TotalTime>
  <Words>206</Words>
  <Application>Microsoft Office PowerPoint</Application>
  <PresentationFormat>Presentación en pantalla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Promenade</vt:lpstr>
      <vt:lpstr>                                   CONSEIL DES ORGANISATIONS  NON-GOUVERNEMENTALES D’APPUI AU DEVELOPPEMENT -------------------------------------------------------------------------------------------------------------------- Immeuble Soda Marième – Liberté 6  Extension   BP : 4109-Dakar-Sénégal Téléphone : (221)  33 859 39 59/  Fax : (221) 33 827 54 90 E-mail : congad@orange.sn----------Site web : www.congad.sn</vt:lpstr>
      <vt:lpstr>PROMOUVOIR UNE PARTICIPATION EFFICIENTE</vt:lpstr>
      <vt:lpstr>QUELQUES  Leçons apprises</vt:lpstr>
      <vt:lpstr> APPROPRIATION DES BONNES PRATIQUES 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TERMES DE REFERNCES</dc:title>
  <dc:creator>Administrateur</dc:creator>
  <cp:lastModifiedBy>SI-HPProbook</cp:lastModifiedBy>
  <cp:revision>125</cp:revision>
  <dcterms:created xsi:type="dcterms:W3CDTF">2013-01-10T19:31:36Z</dcterms:created>
  <dcterms:modified xsi:type="dcterms:W3CDTF">2013-11-13T17:37:26Z</dcterms:modified>
</cp:coreProperties>
</file>