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1" r:id="rId2"/>
    <p:sldId id="285" r:id="rId3"/>
    <p:sldId id="286" r:id="rId4"/>
    <p:sldId id="287" r:id="rId5"/>
    <p:sldId id="288" r:id="rId6"/>
    <p:sldId id="258" r:id="rId7"/>
    <p:sldId id="259" r:id="rId8"/>
    <p:sldId id="274" r:id="rId9"/>
    <p:sldId id="260" r:id="rId10"/>
    <p:sldId id="261" r:id="rId11"/>
    <p:sldId id="262" r:id="rId12"/>
    <p:sldId id="263" r:id="rId13"/>
    <p:sldId id="275" r:id="rId14"/>
    <p:sldId id="270" r:id="rId15"/>
    <p:sldId id="266" r:id="rId16"/>
    <p:sldId id="283" r:id="rId17"/>
    <p:sldId id="284" r:id="rId18"/>
    <p:sldId id="269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19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58DE9-C50B-4396-834E-EE3D04CA6EDC}" type="datetimeFigureOut">
              <a:rPr lang="es-CR" smtClean="0"/>
              <a:pPr/>
              <a:t>10/11/2013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5BF62-2795-43A6-81D2-902264E0124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DA915-1653-42DF-A30D-2CD6F414EE4E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418844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35" indent="-28574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77" indent="-22859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68" indent="-22859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359" indent="-22859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550" indent="-228596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741" indent="-228596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932" indent="-228596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122" indent="-228596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34CE7C7-E901-4F24-9F07-EADE4A0B4D42}" type="slidenum">
              <a:rPr lang="es-EC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eaLnBrk="1" hangingPunct="1"/>
              <a:t>3</a:t>
            </a:fld>
            <a:endParaRPr lang="es-EC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84614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8" tIns="46799" rIns="89998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79FBFD07-2835-4B1D-B8AD-838158C0BA02}" type="slidenum">
              <a:rPr lang="es-EC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eaLnBrk="1" hangingPunct="1"/>
              <a:t>3</a:t>
            </a:fld>
            <a:endParaRPr lang="es-EC" sz="12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Text Box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0" algn="l"/>
                <a:tab pos="447666" algn="l"/>
                <a:tab pos="896920" algn="l"/>
                <a:tab pos="1346173" algn="l"/>
                <a:tab pos="1795427" algn="l"/>
                <a:tab pos="2244680" algn="l"/>
                <a:tab pos="2693935" algn="l"/>
                <a:tab pos="3143188" algn="l"/>
                <a:tab pos="3592442" algn="l"/>
                <a:tab pos="4041695" algn="l"/>
                <a:tab pos="4490948" algn="l"/>
                <a:tab pos="4940201" algn="l"/>
                <a:tab pos="5389456" algn="l"/>
                <a:tab pos="5838709" algn="l"/>
                <a:tab pos="6287963" algn="l"/>
                <a:tab pos="6737216" algn="l"/>
                <a:tab pos="7186470" algn="l"/>
                <a:tab pos="7635723" algn="l"/>
                <a:tab pos="8084978" algn="l"/>
                <a:tab pos="8534230" algn="l"/>
                <a:tab pos="8983484" algn="l"/>
              </a:tabLst>
            </a:pPr>
            <a:endParaRPr lang="en-US" sz="600" dirty="0"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F6FDF3B-2A85-4CC5-BE12-1AFEF36A04CA}" type="slidenum">
              <a:rPr lang="en-US" sz="1200"/>
              <a:pPr algn="r" eaLnBrk="1" hangingPunct="1"/>
              <a:t>4</a:t>
            </a:fld>
            <a:endParaRPr lang="es-E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4240214"/>
            <a:ext cx="6375400" cy="49037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596" indent="-228596">
              <a:lnSpc>
                <a:spcPct val="90000"/>
              </a:lnSpc>
            </a:pPr>
            <a:r>
              <a:rPr lang="es-ES" sz="1000" b="1" dirty="0"/>
              <a:t>Análisis de roles </a:t>
            </a:r>
          </a:p>
          <a:p>
            <a:pPr marL="228596" indent="-228596">
              <a:lnSpc>
                <a:spcPct val="90000"/>
              </a:lnSpc>
            </a:pPr>
            <a:r>
              <a:rPr lang="es-ES" dirty="0" smtClean="0"/>
              <a:t>La</a:t>
            </a:r>
            <a:r>
              <a:rPr lang="es-ES" baseline="0" dirty="0" smtClean="0"/>
              <a:t> Gestión Comunitaria del Agua, esta conformada por Portadores de Derechos (Gente) y portadores de Obligaciones (OCSAS)</a:t>
            </a:r>
            <a:endParaRPr 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26870A3-C0CB-4B93-B243-D22CD876C414}" type="slidenum">
              <a:rPr lang="en-US" sz="1200"/>
              <a:pPr algn="r" eaLnBrk="1" hangingPunct="1"/>
              <a:t>5</a:t>
            </a:fld>
            <a:endParaRPr lang="es-E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5BF62-2795-43A6-81D2-902264E0124B}" type="slidenum">
              <a:rPr lang="es-CR" smtClean="0"/>
              <a:pPr/>
              <a:t>6</a:t>
            </a:fld>
            <a:endParaRPr lang="es-C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5BF62-2795-43A6-81D2-902264E0124B}" type="slidenum">
              <a:rPr lang="es-CR" smtClean="0"/>
              <a:pPr/>
              <a:t>10</a:t>
            </a:fld>
            <a:endParaRPr lang="es-C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5BF62-2795-43A6-81D2-902264E0124B}" type="slidenum">
              <a:rPr lang="es-CR" smtClean="0"/>
              <a:pPr/>
              <a:t>11</a:t>
            </a:fld>
            <a:endParaRPr lang="es-C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5BF62-2795-43A6-81D2-902264E0124B}" type="slidenum">
              <a:rPr lang="es-CR" smtClean="0"/>
              <a:pPr/>
              <a:t>12</a:t>
            </a:fld>
            <a:endParaRPr lang="es-C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5BF62-2795-43A6-81D2-902264E0124B}" type="slidenum">
              <a:rPr lang="es-CR" smtClean="0"/>
              <a:pPr/>
              <a:t>13</a:t>
            </a:fld>
            <a:endParaRPr lang="es-C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hyperlink" Target="http://www.google.com.py/url?sa=i&amp;rct=j&amp;q=&amp;esrc=s&amp;frm=1&amp;source=images&amp;cd=&amp;cad=rja&amp;docid=86LcWWVlE1dYyM&amp;tbnid=SpTbbNQ3UQkVxM:&amp;ved=0CAUQjRw&amp;url=http://es.123rf.com/photo_2119039_blue-gradiente-mapa-de-costa-rica-detallada-proyeccion-de-mercator.html&amp;ei=yAA9UuGpEYH82wWHhICwCg&amp;bvm=bv.52434380,d.b2I&amp;psig=AFQjCNEel5tTj0W059hXP4JodrsOxPEkhg&amp;ust=137981598538196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51520" y="836712"/>
            <a:ext cx="864096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s-CR" sz="2400" b="1" dirty="0" smtClean="0"/>
              <a:t>Foro Internacional</a:t>
            </a:r>
            <a:r>
              <a:rPr lang="es-ES" sz="2400" b="1" dirty="0" smtClean="0"/>
              <a:t> “Compartiendo experiencias hacia el cumplimiento del Derecho Humano al Agua”</a:t>
            </a:r>
            <a:endParaRPr lang="es-CR" sz="2400" b="1" dirty="0" smtClean="0"/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s-CR" sz="2000" b="1" dirty="0" smtClean="0"/>
              <a:t>La Paz, El Salvador, </a:t>
            </a:r>
            <a:r>
              <a:rPr lang="es-CR" sz="2000" b="1" dirty="0" smtClean="0"/>
              <a:t>12-14 </a:t>
            </a:r>
            <a:r>
              <a:rPr lang="es-CR" sz="2000" b="1" dirty="0" smtClean="0"/>
              <a:t>nov. 2013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s-CR" sz="2400" b="1" dirty="0" smtClean="0"/>
              <a:t> 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s-CR" sz="2200" b="1" u="sng" dirty="0" smtClean="0"/>
              <a:t>Una  perspectiva  desde  la  Gestión Comunitaria  del  Agua en América Latina y el Caribe </a:t>
            </a:r>
            <a:r>
              <a:rPr kumimoji="0" lang="es-PY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PY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PY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PY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PY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5436096" y="4581128"/>
            <a:ext cx="3528392" cy="201622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70000"/>
              </a:lnSpc>
              <a:spcBef>
                <a:spcPct val="20000"/>
              </a:spcBef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s-MX" sz="2000" b="1" dirty="0" smtClean="0"/>
              <a:t>Rolando Marín León, </a:t>
            </a:r>
            <a:r>
              <a:rPr lang="es-MX" sz="2000" b="1" dirty="0" err="1" smtClean="0"/>
              <a:t>M.Sc.</a:t>
            </a:r>
            <a:endParaRPr lang="es-MX" sz="2000" b="1" dirty="0" smtClean="0"/>
          </a:p>
          <a:p>
            <a:pPr marL="342900" lvl="0" indent="-342900">
              <a:lnSpc>
                <a:spcPct val="170000"/>
              </a:lnSpc>
              <a:spcBef>
                <a:spcPct val="20000"/>
              </a:spcBef>
              <a:defRPr/>
            </a:pPr>
            <a:r>
              <a:rPr lang="es-MX" sz="2000" dirty="0" smtClean="0"/>
              <a:t>	Presidente de la </a:t>
            </a:r>
            <a:r>
              <a:rPr lang="es-PY" sz="2000" dirty="0" smtClean="0"/>
              <a:t>Confederación Latinoamericana de Organizaciones Comunitarias de Sistemas de Agua y Saneamiento (CLOCSAS).</a:t>
            </a:r>
            <a:endParaRPr lang="es-MX" sz="2000" dirty="0" smtClean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220"/>
          <a:stretch>
            <a:fillRect/>
          </a:stretch>
        </p:blipFill>
        <p:spPr bwMode="auto">
          <a:xfrm>
            <a:off x="3059832" y="4911224"/>
            <a:ext cx="1393174" cy="168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 descr="C:\Users\Marce\Pictures\LatinRedesWASH\barnner\logos\CLOCSA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941168"/>
            <a:ext cx="14401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75240" cy="4320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R" sz="2400" b="1" dirty="0" smtClean="0">
                <a:solidFill>
                  <a:schemeClr val="tx1"/>
                </a:solidFill>
                <a:latin typeface="+mn-lt"/>
              </a:rPr>
              <a:t>La Gestión Comunitaria del Agua: Características</a:t>
            </a:r>
            <a:endParaRPr lang="es-MX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1412776"/>
            <a:ext cx="6336704" cy="52565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basan en principios democráticos;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C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Sirven poblaciones rurales y peri-urbanas</a:t>
            </a:r>
            <a:r>
              <a:rPr lang="es-CR" sz="8000" dirty="0" smtClean="0">
                <a:solidFill>
                  <a:schemeClr val="tx1"/>
                </a:solidFill>
              </a:rPr>
              <a:t>; </a:t>
            </a:r>
            <a:r>
              <a:rPr lang="es-CR" sz="8000" b="1" dirty="0" smtClean="0">
                <a:solidFill>
                  <a:schemeClr val="tx1"/>
                </a:solidFill>
              </a:rPr>
              <a:t>ahí donde más cuesta…</a:t>
            </a:r>
            <a:endParaRPr kumimoji="0" lang="es-CR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C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8000" dirty="0" smtClean="0"/>
              <a:t>Tamaños diversos: sirven desde unas docenas de familias a varias miles.</a:t>
            </a:r>
            <a:endParaRPr lang="es-ES" sz="3200" dirty="0" smtClean="0"/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endParaRPr lang="es-CR" sz="2000" dirty="0" smtClean="0"/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s-ES" sz="8000" dirty="0" smtClean="0"/>
              <a:t>En algunos casos se ocupan de Saneamiento y manejo de residuos sólidos, entre otros.</a:t>
            </a:r>
            <a:endParaRPr lang="es-CR" sz="8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C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Promueven el liderazgo, especialmente el femenino;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C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8000" dirty="0" smtClean="0"/>
              <a:t>Su relación con el Estado varía mucho según países.</a:t>
            </a:r>
            <a:endParaRPr kumimoji="0" lang="es-CR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C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s-C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Fortalecen la ciudadanía </a:t>
            </a:r>
            <a:r>
              <a:rPr lang="es-CR" sz="8000" dirty="0" smtClean="0">
                <a:solidFill>
                  <a:schemeClr val="tx1"/>
                </a:solidFill>
              </a:rPr>
              <a:t>(vínculos, acuerdos, trabajo </a:t>
            </a:r>
            <a:r>
              <a:rPr kumimoji="0" lang="es-C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mancomunado, compromiso);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C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CR" sz="8000" noProof="0" dirty="0" smtClean="0">
                <a:solidFill>
                  <a:schemeClr val="tx1"/>
                </a:solidFill>
              </a:rPr>
              <a:t>Trabajo voluntario de sus líderes, con gran compromiso social.</a:t>
            </a:r>
            <a:endParaRPr kumimoji="0" lang="es-CR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CR" sz="8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R" sz="8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R" sz="8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R" sz="8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C:\Users\Rolando\leon\Música, vídeos, imágenes\Nuestras fotos 2010-2011\UNAGUAS\Actividades UNAGUAS\DSC05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628800"/>
            <a:ext cx="2254140" cy="2808312"/>
          </a:xfrm>
          <a:prstGeom prst="rect">
            <a:avLst/>
          </a:prstGeom>
          <a:noFill/>
        </p:spPr>
      </p:pic>
      <p:pic>
        <p:nvPicPr>
          <p:cNvPr id="7" name="Picture 2" descr="C:\Users\alejandria\Documents\Música, vídeos, imágenes\Mis imágenes\Nikon Transfer\030\DSCN98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2256270" cy="16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7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R" sz="2400" b="1" dirty="0" smtClean="0">
                <a:solidFill>
                  <a:schemeClr val="tx1"/>
                </a:solidFill>
                <a:latin typeface="+mn-lt"/>
              </a:rPr>
              <a:t>La Gestión Comunitaria del Agua y DHA</a:t>
            </a:r>
            <a:endParaRPr lang="es-MX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556792"/>
            <a:ext cx="4320480" cy="4968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Realizan</a:t>
            </a:r>
            <a:r>
              <a:rPr kumimoji="0" lang="es-CR" sz="8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 </a:t>
            </a:r>
            <a:r>
              <a:rPr kumimoji="0" lang="es-CR" sz="8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gestión bajo criterios de sostenibilidad administrativa y ambiental, imperativo de supervivencia</a:t>
            </a:r>
            <a:r>
              <a:rPr lang="es-CR" sz="80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s-CR" sz="3200" dirty="0" smtClean="0"/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8000" dirty="0" smtClean="0"/>
              <a:t>Son protectoras del agua e </a:t>
            </a:r>
            <a:r>
              <a:rPr lang="es-ES" sz="8000" b="1" dirty="0" smtClean="0"/>
              <a:t>importantes ejecutoras del Derecho Humano al Agua </a:t>
            </a:r>
            <a:r>
              <a:rPr lang="es-ES" sz="8000" dirty="0" smtClean="0"/>
              <a:t>en las comunidades donde no hay otra solución disponible.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s-E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ES" sz="8000" dirty="0" smtClean="0"/>
              <a:t>Son una </a:t>
            </a:r>
            <a:r>
              <a:rPr lang="es-ES" sz="8000" b="1" dirty="0" smtClean="0"/>
              <a:t>respuesta a la necesidad de agua, que si no es por su accionar no se tendría</a:t>
            </a:r>
            <a:r>
              <a:rPr lang="es-ES" sz="8000" dirty="0" smtClean="0"/>
              <a:t>. </a:t>
            </a:r>
            <a:endParaRPr lang="es-CR" sz="8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R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DSCN4227"/>
          <p:cNvPicPr>
            <a:picLocks noChangeAspect="1" noChangeArrowheads="1"/>
          </p:cNvPicPr>
          <p:nvPr/>
        </p:nvPicPr>
        <p:blipFill>
          <a:blip r:embed="rId3" cstate="print"/>
          <a:srcRect t="15385"/>
          <a:stretch>
            <a:fillRect/>
          </a:stretch>
        </p:blipFill>
        <p:spPr bwMode="auto">
          <a:xfrm>
            <a:off x="4932040" y="1556792"/>
            <a:ext cx="4043374" cy="2559508"/>
          </a:xfrm>
          <a:prstGeom prst="rect">
            <a:avLst/>
          </a:prstGeom>
          <a:noFill/>
        </p:spPr>
      </p:pic>
      <p:pic>
        <p:nvPicPr>
          <p:cNvPr id="6" name="Picture 2" descr="C:\Users\Rolando\leon\Música, vídeos, imágenes\Nuestras fotos 2010-2011\COFORSA\DSCN14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365104"/>
            <a:ext cx="2952328" cy="2214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7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600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R" sz="2400" b="1" dirty="0" smtClean="0">
                <a:solidFill>
                  <a:schemeClr val="tx1"/>
                </a:solidFill>
                <a:latin typeface="+mn-lt"/>
              </a:rPr>
              <a:t>        Los Retos de las OCSAS (Oportunidades…):</a:t>
            </a:r>
            <a:endParaRPr lang="es-MX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C:\Users\alejandria\Documents\Música, vídeos, imágenes\Mis imágenes\FOTOS\Lavadora, San Gerardo, Do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2976331" cy="2232248"/>
          </a:xfrm>
          <a:prstGeom prst="rect">
            <a:avLst/>
          </a:prstGeom>
          <a:noFill/>
        </p:spPr>
      </p:pic>
      <p:pic>
        <p:nvPicPr>
          <p:cNvPr id="5" name="Picture 2" descr="C:\Users\Rolando\leon\Música, vídeos, imágenes\Mis imágenes\Nikon Transfer\Acueducto Comunal\DSCN0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7072"/>
            <a:ext cx="1962185" cy="2616774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91880" y="1556792"/>
            <a:ext cx="5400600" cy="5112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CR" sz="8000" dirty="0" smtClean="0"/>
              <a:t>En general, “</a:t>
            </a:r>
            <a:r>
              <a:rPr lang="es-CR" sz="8000" b="1" dirty="0" smtClean="0"/>
              <a:t>funcionamiento” poco técnico </a:t>
            </a:r>
            <a:r>
              <a:rPr lang="es-CR" sz="8000" dirty="0" smtClean="0"/>
              <a:t>(</a:t>
            </a:r>
            <a:r>
              <a:rPr lang="es-CR" sz="8000" b="1" dirty="0" smtClean="0"/>
              <a:t>rudimentario y empírico</a:t>
            </a:r>
            <a:r>
              <a:rPr lang="es-CR" sz="8000" dirty="0" smtClean="0"/>
              <a:t>), </a:t>
            </a:r>
            <a:r>
              <a:rPr lang="es-ES" sz="8000" u="sng" dirty="0" smtClean="0"/>
              <a:t>muchas veces contando tan solo con sus propias capacidades o esfuerzos</a:t>
            </a:r>
            <a:r>
              <a:rPr lang="es-ES" sz="8000" dirty="0" smtClean="0"/>
              <a:t>…</a:t>
            </a:r>
            <a:endParaRPr lang="es-CR" sz="8000" dirty="0" smtClean="0"/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s-CR" sz="3200" dirty="0" smtClean="0"/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CR" sz="8000" b="1" dirty="0" smtClean="0"/>
              <a:t>Falta de visibilidad y reconocimiento </a:t>
            </a:r>
            <a:r>
              <a:rPr lang="es-CR" sz="8000" dirty="0" smtClean="0"/>
              <a:t>– muy poco posicionamiento e incidencia.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s-CR" sz="3200" u="sng" dirty="0" smtClean="0"/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CR" sz="8000" dirty="0" smtClean="0"/>
              <a:t>Reducidas oportunidades de fortalecimiento de capacidades y de fortalecimiento organizacional (</a:t>
            </a:r>
            <a:r>
              <a:rPr lang="es-ES" sz="8000" b="1" dirty="0" smtClean="0">
                <a:ea typeface="Calibri"/>
                <a:cs typeface="Calibri" pitchFamily="34" charset="0"/>
              </a:rPr>
              <a:t>alta fragilidad organizativa, técnica y financiera</a:t>
            </a:r>
            <a:r>
              <a:rPr lang="es-ES" sz="8000" dirty="0" smtClean="0">
                <a:ea typeface="Calibri"/>
                <a:cs typeface="Calibri" pitchFamily="34" charset="0"/>
              </a:rPr>
              <a:t>).</a:t>
            </a:r>
            <a:endParaRPr lang="es-CR" sz="8000" dirty="0" smtClean="0"/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s-CR" sz="3200" dirty="0" smtClean="0"/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CR" sz="8000" b="1" dirty="0" smtClean="0"/>
              <a:t>Asociatividad insuficiente o inexistente </a:t>
            </a:r>
            <a:r>
              <a:rPr lang="es-CR" sz="8000" dirty="0" smtClean="0"/>
              <a:t>(</a:t>
            </a:r>
            <a:r>
              <a:rPr lang="es-CR" sz="8000" b="1" dirty="0" smtClean="0"/>
              <a:t>Escasa cohesión y representatividad</a:t>
            </a:r>
            <a:r>
              <a:rPr lang="es-CR" sz="8000" dirty="0" smtClean="0"/>
              <a:t>).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s-CR" sz="3200" dirty="0" smtClean="0"/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CR" sz="8000" b="1" dirty="0" smtClean="0"/>
              <a:t>Limitado acceso a recursos financieros</a:t>
            </a:r>
            <a:r>
              <a:rPr lang="es-CR" sz="80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R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R" sz="2400" b="1" dirty="0" smtClean="0">
                <a:solidFill>
                  <a:schemeClr val="tx1"/>
                </a:solidFill>
                <a:latin typeface="+mn-lt"/>
              </a:rPr>
              <a:t>        Los Retos de las OCSAS (Oportunidades…):</a:t>
            </a:r>
            <a:endParaRPr lang="es-MX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 descr="C:\Users\alejandria\Documents\Música, vídeos, imágenes\Mis imágenes\FOTOS\Tanques Acueducto Carac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651787" cy="1988840"/>
          </a:xfrm>
          <a:prstGeom prst="rect">
            <a:avLst/>
          </a:prstGeom>
          <a:noFill/>
        </p:spPr>
      </p:pic>
      <p:pic>
        <p:nvPicPr>
          <p:cNvPr id="2051" name="Picture 3" descr="C:\Users\alejandria\Documents\Música, vídeos, imágenes\Mis imágenes\FOTOS\Tanque Acued Carac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05064"/>
            <a:ext cx="2784309" cy="2088232"/>
          </a:xfrm>
          <a:prstGeom prst="rect">
            <a:avLst/>
          </a:prstGeom>
          <a:noFill/>
        </p:spPr>
      </p:pic>
      <p:pic>
        <p:nvPicPr>
          <p:cNvPr id="2052" name="Picture 4" descr="C:\Users\alejandria\Documents\Música, vídeos, imágenes\Mis imágenes\Nikon Transfer\025-027- Agua - Acueductos\DSCN78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2688839" cy="2016224"/>
          </a:xfrm>
          <a:prstGeom prst="rect">
            <a:avLst/>
          </a:prstGeom>
          <a:noFill/>
        </p:spPr>
      </p:pic>
      <p:pic>
        <p:nvPicPr>
          <p:cNvPr id="2053" name="Picture 5" descr="C:\Users\alejandria\Documents\Música, vídeos, imágenes\Mis imágenes\Nikon Transfer\025-027- Agua - Acueductos\DSCN79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412776"/>
            <a:ext cx="2798080" cy="2098560"/>
          </a:xfrm>
          <a:prstGeom prst="rect">
            <a:avLst/>
          </a:prstGeom>
          <a:noFill/>
        </p:spPr>
      </p:pic>
      <p:pic>
        <p:nvPicPr>
          <p:cNvPr id="10" name="3 Marcador de contenido" descr="P10100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4221088"/>
            <a:ext cx="2808312" cy="2106234"/>
          </a:xfrm>
          <a:prstGeom prst="rect">
            <a:avLst/>
          </a:prstGeom>
        </p:spPr>
      </p:pic>
      <p:pic>
        <p:nvPicPr>
          <p:cNvPr id="11" name="Picture 3" descr="C:\Documents and Settings\Rolando Marín León\Mis documentos\Mis documentos\UNAGUAS\UNAGUAS\Presentación y Fotos UNAGUAS\Presentación en Fotos UNAGUAS\DSC023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1754814"/>
            <a:ext cx="2814612" cy="2110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7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568952" cy="936104"/>
          </a:xfrm>
        </p:spPr>
        <p:txBody>
          <a:bodyPr>
            <a:normAutofit/>
          </a:bodyPr>
          <a:lstStyle/>
          <a:p>
            <a:r>
              <a:rPr lang="es-CR" sz="2300" b="1" dirty="0" smtClean="0">
                <a:solidFill>
                  <a:schemeClr val="tx1"/>
                </a:solidFill>
                <a:latin typeface="+mn-lt"/>
              </a:rPr>
              <a:t>La contribución de las OCSAS a la implementación del DHA</a:t>
            </a:r>
            <a:endParaRPr lang="es-ES" sz="23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1700808"/>
            <a:ext cx="5544616" cy="496855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es-CR" sz="2000" dirty="0" smtClean="0"/>
              <a:t>Las OCSAS son un modelo de organización y participación de la comunidad donde se </a:t>
            </a:r>
            <a:r>
              <a:rPr lang="es-CR" sz="2000" u="sng" dirty="0" smtClean="0"/>
              <a:t>asumen responsabilidades</a:t>
            </a:r>
            <a:r>
              <a:rPr lang="es-CR" sz="2000" dirty="0" smtClean="0"/>
              <a:t> concretas.</a:t>
            </a:r>
          </a:p>
          <a:p>
            <a:pPr lvl="0">
              <a:buFont typeface="Wingdings" pitchFamily="2" charset="2"/>
              <a:buChar char="Ø"/>
            </a:pPr>
            <a:endParaRPr lang="es-CR" sz="1200" dirty="0" smtClean="0"/>
          </a:p>
          <a:p>
            <a:pPr>
              <a:buFont typeface="Wingdings" pitchFamily="2" charset="2"/>
              <a:buChar char="Ø"/>
            </a:pPr>
            <a:r>
              <a:rPr lang="es-CR" sz="2000" dirty="0" smtClean="0"/>
              <a:t>Cuentan con </a:t>
            </a:r>
            <a:r>
              <a:rPr lang="es-CR" sz="2000" u="sng" dirty="0" smtClean="0"/>
              <a:t>grandes potencialidades y un enorme compromiso para la acción</a:t>
            </a:r>
            <a:r>
              <a:rPr lang="es-CR" sz="2000" dirty="0" smtClean="0"/>
              <a:t>. </a:t>
            </a:r>
          </a:p>
          <a:p>
            <a:pPr>
              <a:buNone/>
            </a:pPr>
            <a:endParaRPr lang="es-CR" sz="1100" dirty="0" smtClean="0"/>
          </a:p>
          <a:p>
            <a:pPr lvl="0">
              <a:buFont typeface="Wingdings" pitchFamily="2" charset="2"/>
              <a:buChar char="Ø"/>
            </a:pPr>
            <a:r>
              <a:rPr lang="es-CR" sz="2000" dirty="0" smtClean="0"/>
              <a:t>Dirigen su gestión a la </a:t>
            </a:r>
            <a:r>
              <a:rPr lang="es-CR" sz="2000" u="sng" dirty="0" smtClean="0"/>
              <a:t>eficiencia de los servicios</a:t>
            </a:r>
            <a:r>
              <a:rPr lang="es-CR" sz="2000" dirty="0" smtClean="0"/>
              <a:t>, al </a:t>
            </a:r>
            <a:r>
              <a:rPr lang="es-CR" sz="2000" u="sng" dirty="0" smtClean="0"/>
              <a:t>cuidado del agua  y a su uso eficiente</a:t>
            </a:r>
            <a:r>
              <a:rPr lang="es-CR" sz="2000" dirty="0" smtClean="0"/>
              <a:t>, lo que lleva a que todo el sistema sea más </a:t>
            </a:r>
            <a:r>
              <a:rPr lang="es-CR" sz="2000" u="sng" dirty="0" smtClean="0"/>
              <a:t>sostenible. </a:t>
            </a:r>
          </a:p>
          <a:p>
            <a:pPr lvl="0">
              <a:buFont typeface="Wingdings" pitchFamily="2" charset="2"/>
              <a:buChar char="Ø"/>
            </a:pPr>
            <a:endParaRPr lang="es-ES" sz="1100" dirty="0" smtClean="0"/>
          </a:p>
          <a:p>
            <a:pPr lvl="0">
              <a:buFont typeface="Wingdings" pitchFamily="2" charset="2"/>
              <a:buChar char="Ø"/>
            </a:pPr>
            <a:r>
              <a:rPr lang="es-ES" sz="2000" dirty="0" smtClean="0"/>
              <a:t>Poseen un </a:t>
            </a:r>
            <a:r>
              <a:rPr lang="es-ES" sz="2000" u="sng" dirty="0" smtClean="0"/>
              <a:t>conocimiento tradicional y empírico</a:t>
            </a:r>
            <a:r>
              <a:rPr lang="es-ES" sz="2000" dirty="0" smtClean="0"/>
              <a:t>, así como una </a:t>
            </a:r>
            <a:r>
              <a:rPr lang="es-ES" sz="2000" u="sng" dirty="0" smtClean="0"/>
              <a:t>cercanía</a:t>
            </a:r>
            <a:r>
              <a:rPr lang="es-ES" sz="2000" dirty="0" smtClean="0"/>
              <a:t> y </a:t>
            </a:r>
            <a:r>
              <a:rPr lang="es-ES" sz="2000" u="sng" dirty="0" smtClean="0"/>
              <a:t>acción inmediata y eficaz</a:t>
            </a:r>
            <a:r>
              <a:rPr lang="es-ES" sz="2000" dirty="0" smtClean="0"/>
              <a:t> sobre su entorno, lo que las diferencia de cualquier otro tipo de operador.  </a:t>
            </a:r>
          </a:p>
          <a:p>
            <a:pPr>
              <a:buFont typeface="Wingdings" pitchFamily="2" charset="2"/>
              <a:buChar char="Ø"/>
            </a:pPr>
            <a:endParaRPr lang="es-ES" sz="2000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t="14075"/>
          <a:stretch>
            <a:fillRect/>
          </a:stretch>
        </p:blipFill>
        <p:spPr bwMode="auto">
          <a:xfrm>
            <a:off x="211776" y="4462721"/>
            <a:ext cx="2848056" cy="183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alejandria\Dropbox\Cargas de cámara\2013-05-22 11.56.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21" y="1844824"/>
            <a:ext cx="2857111" cy="213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3563888" y="1700808"/>
            <a:ext cx="5328592" cy="53012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2000" dirty="0" smtClean="0">
                <a:ea typeface="Calibri"/>
                <a:cs typeface="Calibri" pitchFamily="34" charset="0"/>
              </a:rPr>
              <a:t>	</a:t>
            </a:r>
            <a:r>
              <a:rPr lang="es-ES" sz="2000" b="1" u="sng" dirty="0" smtClean="0">
                <a:ea typeface="Calibri"/>
                <a:cs typeface="Calibri" pitchFamily="34" charset="0"/>
              </a:rPr>
              <a:t>Es necesario reconocer la relevancia y el valor de los servicios brindados por las OCSAS</a:t>
            </a:r>
          </a:p>
          <a:p>
            <a:pPr lvl="0">
              <a:buNone/>
            </a:pPr>
            <a:endParaRPr lang="es-CR" sz="200" dirty="0" smtClean="0"/>
          </a:p>
          <a:p>
            <a:pPr lvl="0">
              <a:buNone/>
            </a:pPr>
            <a:r>
              <a:rPr lang="es-CR" sz="2000" dirty="0" smtClean="0"/>
              <a:t>Mediante: </a:t>
            </a:r>
          </a:p>
          <a:p>
            <a:pPr lvl="0">
              <a:buNone/>
            </a:pPr>
            <a:endParaRPr lang="es-CR" sz="800" dirty="0" smtClean="0"/>
          </a:p>
          <a:p>
            <a:pPr lvl="0">
              <a:buFont typeface="Wingdings" pitchFamily="2" charset="2"/>
              <a:buChar char="ü"/>
            </a:pPr>
            <a:r>
              <a:rPr lang="es-CR" sz="2000" u="sng" dirty="0" smtClean="0"/>
              <a:t>Nuevos marcos institucionales</a:t>
            </a:r>
            <a:r>
              <a:rPr lang="es-CR" sz="2000" dirty="0" smtClean="0"/>
              <a:t> (visibilidad, reconocimiento).</a:t>
            </a:r>
          </a:p>
          <a:p>
            <a:pPr lvl="0">
              <a:buFont typeface="Wingdings" pitchFamily="2" charset="2"/>
              <a:buChar char="ü"/>
            </a:pPr>
            <a:endParaRPr lang="es-CR" sz="800" dirty="0" smtClean="0"/>
          </a:p>
          <a:p>
            <a:pPr lvl="0">
              <a:buFont typeface="Wingdings" pitchFamily="2" charset="2"/>
              <a:buChar char="ü"/>
            </a:pPr>
            <a:r>
              <a:rPr lang="es-CR" sz="2000" u="sng" dirty="0" smtClean="0"/>
              <a:t>Alianzas público-privada-comunitarias.</a:t>
            </a:r>
          </a:p>
          <a:p>
            <a:pPr lvl="0">
              <a:buFont typeface="Wingdings" pitchFamily="2" charset="2"/>
              <a:buChar char="ü"/>
            </a:pPr>
            <a:endParaRPr lang="es-CR" sz="800" dirty="0" smtClean="0"/>
          </a:p>
          <a:p>
            <a:pPr lvl="0">
              <a:buFont typeface="Wingdings" pitchFamily="2" charset="2"/>
              <a:buChar char="ü"/>
            </a:pPr>
            <a:r>
              <a:rPr lang="es-CR" sz="2000" u="sng" dirty="0" smtClean="0"/>
              <a:t>Fortalecimiento de capacidades</a:t>
            </a:r>
            <a:r>
              <a:rPr lang="es-CR" sz="2000" dirty="0" smtClean="0"/>
              <a:t> y </a:t>
            </a:r>
            <a:r>
              <a:rPr lang="es-CR" sz="2000" u="sng" dirty="0" smtClean="0"/>
              <a:t>fortalecimiento organizacional. </a:t>
            </a:r>
          </a:p>
          <a:p>
            <a:pPr lvl="0">
              <a:buFont typeface="Wingdings" pitchFamily="2" charset="2"/>
              <a:buChar char="ü"/>
            </a:pPr>
            <a:endParaRPr lang="es-CR" sz="800" u="sng" dirty="0" smtClean="0"/>
          </a:p>
          <a:p>
            <a:pPr lvl="0">
              <a:buFont typeface="Wingdings" pitchFamily="2" charset="2"/>
              <a:buChar char="ü"/>
            </a:pPr>
            <a:r>
              <a:rPr lang="es-CR" sz="2000" u="sng" dirty="0" smtClean="0"/>
              <a:t>Acceso a mecanismos financieros.</a:t>
            </a:r>
          </a:p>
          <a:p>
            <a:pPr lvl="0">
              <a:buFont typeface="Wingdings" pitchFamily="2" charset="2"/>
              <a:buChar char="ü"/>
            </a:pPr>
            <a:endParaRPr lang="es-CR" sz="800" u="sng" dirty="0" smtClean="0"/>
          </a:p>
          <a:p>
            <a:pPr lvl="0">
              <a:buFont typeface="Wingdings" pitchFamily="2" charset="2"/>
              <a:buChar char="ü"/>
            </a:pPr>
            <a:r>
              <a:rPr lang="es-CR" sz="2000" u="sng" dirty="0" smtClean="0"/>
              <a:t>Promoción de la Asociatividad a diferentes niveles (actuar conjunto)</a:t>
            </a:r>
          </a:p>
          <a:p>
            <a:pPr lvl="0">
              <a:buFont typeface="Wingdings" pitchFamily="2" charset="2"/>
              <a:buChar char="Ø"/>
            </a:pPr>
            <a:endParaRPr lang="es-CR" sz="2000" u="sng" dirty="0" smtClean="0"/>
          </a:p>
          <a:p>
            <a:pPr>
              <a:lnSpc>
                <a:spcPct val="170000"/>
              </a:lnSpc>
              <a:buNone/>
            </a:pPr>
            <a:endParaRPr lang="es-CR" sz="1600" dirty="0" smtClean="0"/>
          </a:p>
          <a:p>
            <a:pPr>
              <a:buNone/>
            </a:pPr>
            <a:endParaRPr lang="es-CR" sz="1600" dirty="0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55576" y="476672"/>
            <a:ext cx="8172400" cy="86409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CR" sz="2300" b="1" dirty="0" smtClean="0"/>
              <a:t>DHA: algunas reflexiones para su implementación</a:t>
            </a:r>
            <a:endParaRPr lang="es-CR" sz="2300" b="1" dirty="0">
              <a:solidFill>
                <a:srgbClr val="0070C0"/>
              </a:solidFill>
            </a:endParaRPr>
          </a:p>
        </p:txBody>
      </p:sp>
      <p:pic>
        <p:nvPicPr>
          <p:cNvPr id="12" name="Picture 4" descr="C:\Documents and Settings\Rolando Marín León\Mis documentos\Mis documentos\UNAGUAS\UNAGUAS\Presentación y Fotos UNAGUAS\Presentación en Fotos UNAGUAS\P1020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183082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Rolando\leon\Música, vídeos, imágenes\Nuestras fotos 2010-2011\COFORSA\DSCN2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534" y="4653135"/>
            <a:ext cx="2688297" cy="2016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7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780696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solidFill>
                  <a:schemeClr val="tx1"/>
                </a:solidFill>
                <a:latin typeface="+mn-lt"/>
              </a:rPr>
              <a:t>Propuesta CLOCSAS: Día de la Gestión Comunitaria del Agua</a:t>
            </a:r>
            <a:endParaRPr lang="es-EC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8" y="1844824"/>
            <a:ext cx="8926463" cy="4536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1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17" y="1052736"/>
            <a:ext cx="5997619" cy="5531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57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 txBox="1">
            <a:spLocks/>
          </p:cNvSpPr>
          <p:nvPr/>
        </p:nvSpPr>
        <p:spPr>
          <a:xfrm>
            <a:off x="4644008" y="2924944"/>
            <a:ext cx="4032448" cy="1008112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M.Sc.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Rolando Marín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dirty="0" smtClean="0"/>
              <a:t>Comité Director, CLOCSAS</a:t>
            </a: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644008" y="4437112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marin.rolando@gmail.com</a:t>
            </a:r>
          </a:p>
          <a:p>
            <a:endParaRPr lang="en-US" sz="2000" b="1" u="sng" dirty="0" smtClean="0"/>
          </a:p>
          <a:p>
            <a:r>
              <a:rPr lang="es-ES" sz="2000" b="1" u="sng" dirty="0" smtClean="0"/>
              <a:t>http://wash-rural.ning.com</a:t>
            </a:r>
            <a:endParaRPr lang="es-MX" sz="2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283968" y="1700808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800" dirty="0" smtClean="0"/>
              <a:t>¡Muchas gracias!</a:t>
            </a:r>
            <a:endParaRPr lang="es-CR" sz="4800" dirty="0"/>
          </a:p>
        </p:txBody>
      </p:sp>
      <p:pic>
        <p:nvPicPr>
          <p:cNvPr id="6" name="5 Imagen" descr="C:\Users\Marce\Pictures\LatinRedesWASH\barnner\logos\CLOCS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21602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+mn-lt"/>
              </a:rPr>
              <a:t>El Equilibrio Fundamental</a:t>
            </a:r>
            <a:endParaRPr lang="es-EC" sz="3200" b="1" dirty="0">
              <a:latin typeface="+mn-lt"/>
            </a:endParaRPr>
          </a:p>
        </p:txBody>
      </p:sp>
      <p:grpSp>
        <p:nvGrpSpPr>
          <p:cNvPr id="3" name="53 Grupo"/>
          <p:cNvGrpSpPr/>
          <p:nvPr/>
        </p:nvGrpSpPr>
        <p:grpSpPr>
          <a:xfrm>
            <a:off x="1835696" y="1556792"/>
            <a:ext cx="5247482" cy="4037012"/>
            <a:chOff x="2022152" y="1462088"/>
            <a:chExt cx="5247482" cy="4078287"/>
          </a:xfrm>
        </p:grpSpPr>
        <p:grpSp>
          <p:nvGrpSpPr>
            <p:cNvPr id="4" name="51 Grupo"/>
            <p:cNvGrpSpPr/>
            <p:nvPr/>
          </p:nvGrpSpPr>
          <p:grpSpPr>
            <a:xfrm>
              <a:off x="2084859" y="1462088"/>
              <a:ext cx="5184775" cy="4078287"/>
              <a:chOff x="2084859" y="1462088"/>
              <a:chExt cx="5184775" cy="4078287"/>
            </a:xfrm>
          </p:grpSpPr>
          <p:sp>
            <p:nvSpPr>
              <p:cNvPr id="5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084859" y="1462088"/>
                <a:ext cx="5184775" cy="405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2767013" y="5154613"/>
                <a:ext cx="3754438" cy="385762"/>
              </a:xfrm>
              <a:custGeom>
                <a:avLst/>
                <a:gdLst>
                  <a:gd name="T0" fmla="*/ 1304 w 2365"/>
                  <a:gd name="T1" fmla="*/ 0 h 243"/>
                  <a:gd name="T2" fmla="*/ 1479 w 2365"/>
                  <a:gd name="T3" fmla="*/ 3 h 243"/>
                  <a:gd name="T4" fmla="*/ 1643 w 2365"/>
                  <a:gd name="T5" fmla="*/ 10 h 243"/>
                  <a:gd name="T6" fmla="*/ 1796 w 2365"/>
                  <a:gd name="T7" fmla="*/ 18 h 243"/>
                  <a:gd name="T8" fmla="*/ 1935 w 2365"/>
                  <a:gd name="T9" fmla="*/ 28 h 243"/>
                  <a:gd name="T10" fmla="*/ 2058 w 2365"/>
                  <a:gd name="T11" fmla="*/ 40 h 243"/>
                  <a:gd name="T12" fmla="*/ 2163 w 2365"/>
                  <a:gd name="T13" fmla="*/ 54 h 243"/>
                  <a:gd name="T14" fmla="*/ 2249 w 2365"/>
                  <a:gd name="T15" fmla="*/ 69 h 243"/>
                  <a:gd name="T16" fmla="*/ 2312 w 2365"/>
                  <a:gd name="T17" fmla="*/ 86 h 243"/>
                  <a:gd name="T18" fmla="*/ 2352 w 2365"/>
                  <a:gd name="T19" fmla="*/ 104 h 243"/>
                  <a:gd name="T20" fmla="*/ 2365 w 2365"/>
                  <a:gd name="T21" fmla="*/ 122 h 243"/>
                  <a:gd name="T22" fmla="*/ 2352 w 2365"/>
                  <a:gd name="T23" fmla="*/ 140 h 243"/>
                  <a:gd name="T24" fmla="*/ 2312 w 2365"/>
                  <a:gd name="T25" fmla="*/ 159 h 243"/>
                  <a:gd name="T26" fmla="*/ 2249 w 2365"/>
                  <a:gd name="T27" fmla="*/ 175 h 243"/>
                  <a:gd name="T28" fmla="*/ 2163 w 2365"/>
                  <a:gd name="T29" fmla="*/ 190 h 243"/>
                  <a:gd name="T30" fmla="*/ 2058 w 2365"/>
                  <a:gd name="T31" fmla="*/ 203 h 243"/>
                  <a:gd name="T32" fmla="*/ 1935 w 2365"/>
                  <a:gd name="T33" fmla="*/ 215 h 243"/>
                  <a:gd name="T34" fmla="*/ 1796 w 2365"/>
                  <a:gd name="T35" fmla="*/ 225 h 243"/>
                  <a:gd name="T36" fmla="*/ 1643 w 2365"/>
                  <a:gd name="T37" fmla="*/ 233 h 243"/>
                  <a:gd name="T38" fmla="*/ 1479 w 2365"/>
                  <a:gd name="T39" fmla="*/ 240 h 243"/>
                  <a:gd name="T40" fmla="*/ 1304 w 2365"/>
                  <a:gd name="T41" fmla="*/ 243 h 243"/>
                  <a:gd name="T42" fmla="*/ 1122 w 2365"/>
                  <a:gd name="T43" fmla="*/ 243 h 243"/>
                  <a:gd name="T44" fmla="*/ 945 w 2365"/>
                  <a:gd name="T45" fmla="*/ 241 h 243"/>
                  <a:gd name="T46" fmla="*/ 776 w 2365"/>
                  <a:gd name="T47" fmla="*/ 236 h 243"/>
                  <a:gd name="T48" fmla="*/ 619 w 2365"/>
                  <a:gd name="T49" fmla="*/ 228 h 243"/>
                  <a:gd name="T50" fmla="*/ 475 w 2365"/>
                  <a:gd name="T51" fmla="*/ 218 h 243"/>
                  <a:gd name="T52" fmla="*/ 346 w 2365"/>
                  <a:gd name="T53" fmla="*/ 207 h 243"/>
                  <a:gd name="T54" fmla="*/ 235 w 2365"/>
                  <a:gd name="T55" fmla="*/ 195 h 243"/>
                  <a:gd name="T56" fmla="*/ 143 w 2365"/>
                  <a:gd name="T57" fmla="*/ 180 h 243"/>
                  <a:gd name="T58" fmla="*/ 72 w 2365"/>
                  <a:gd name="T59" fmla="*/ 164 h 243"/>
                  <a:gd name="T60" fmla="*/ 25 w 2365"/>
                  <a:gd name="T61" fmla="*/ 147 h 243"/>
                  <a:gd name="T62" fmla="*/ 2 w 2365"/>
                  <a:gd name="T63" fmla="*/ 129 h 243"/>
                  <a:gd name="T64" fmla="*/ 7 w 2365"/>
                  <a:gd name="T65" fmla="*/ 109 h 243"/>
                  <a:gd name="T66" fmla="*/ 38 w 2365"/>
                  <a:gd name="T67" fmla="*/ 91 h 243"/>
                  <a:gd name="T68" fmla="*/ 93 w 2365"/>
                  <a:gd name="T69" fmla="*/ 74 h 243"/>
                  <a:gd name="T70" fmla="*/ 171 w 2365"/>
                  <a:gd name="T71" fmla="*/ 59 h 243"/>
                  <a:gd name="T72" fmla="*/ 270 w 2365"/>
                  <a:gd name="T73" fmla="*/ 45 h 243"/>
                  <a:gd name="T74" fmla="*/ 387 w 2365"/>
                  <a:gd name="T75" fmla="*/ 31 h 243"/>
                  <a:gd name="T76" fmla="*/ 521 w 2365"/>
                  <a:gd name="T77" fmla="*/ 21 h 243"/>
                  <a:gd name="T78" fmla="*/ 670 w 2365"/>
                  <a:gd name="T79" fmla="*/ 11 h 243"/>
                  <a:gd name="T80" fmla="*/ 831 w 2365"/>
                  <a:gd name="T81" fmla="*/ 5 h 243"/>
                  <a:gd name="T82" fmla="*/ 1003 w 2365"/>
                  <a:gd name="T83" fmla="*/ 2 h 243"/>
                  <a:gd name="T84" fmla="*/ 1183 w 2365"/>
                  <a:gd name="T85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5" h="243">
                    <a:moveTo>
                      <a:pt x="1183" y="0"/>
                    </a:moveTo>
                    <a:lnTo>
                      <a:pt x="1244" y="0"/>
                    </a:lnTo>
                    <a:lnTo>
                      <a:pt x="1304" y="0"/>
                    </a:lnTo>
                    <a:lnTo>
                      <a:pt x="1363" y="2"/>
                    </a:lnTo>
                    <a:lnTo>
                      <a:pt x="1421" y="2"/>
                    </a:lnTo>
                    <a:lnTo>
                      <a:pt x="1479" y="3"/>
                    </a:lnTo>
                    <a:lnTo>
                      <a:pt x="1535" y="5"/>
                    </a:lnTo>
                    <a:lnTo>
                      <a:pt x="1590" y="7"/>
                    </a:lnTo>
                    <a:lnTo>
                      <a:pt x="1643" y="10"/>
                    </a:lnTo>
                    <a:lnTo>
                      <a:pt x="1695" y="11"/>
                    </a:lnTo>
                    <a:lnTo>
                      <a:pt x="1747" y="15"/>
                    </a:lnTo>
                    <a:lnTo>
                      <a:pt x="1796" y="18"/>
                    </a:lnTo>
                    <a:lnTo>
                      <a:pt x="1844" y="21"/>
                    </a:lnTo>
                    <a:lnTo>
                      <a:pt x="1891" y="25"/>
                    </a:lnTo>
                    <a:lnTo>
                      <a:pt x="1935" y="28"/>
                    </a:lnTo>
                    <a:lnTo>
                      <a:pt x="1978" y="31"/>
                    </a:lnTo>
                    <a:lnTo>
                      <a:pt x="2020" y="36"/>
                    </a:lnTo>
                    <a:lnTo>
                      <a:pt x="2058" y="40"/>
                    </a:lnTo>
                    <a:lnTo>
                      <a:pt x="2096" y="45"/>
                    </a:lnTo>
                    <a:lnTo>
                      <a:pt x="2130" y="50"/>
                    </a:lnTo>
                    <a:lnTo>
                      <a:pt x="2163" y="54"/>
                    </a:lnTo>
                    <a:lnTo>
                      <a:pt x="2195" y="59"/>
                    </a:lnTo>
                    <a:lnTo>
                      <a:pt x="2223" y="64"/>
                    </a:lnTo>
                    <a:lnTo>
                      <a:pt x="2249" y="69"/>
                    </a:lnTo>
                    <a:lnTo>
                      <a:pt x="2273" y="74"/>
                    </a:lnTo>
                    <a:lnTo>
                      <a:pt x="2294" y="81"/>
                    </a:lnTo>
                    <a:lnTo>
                      <a:pt x="2312" y="86"/>
                    </a:lnTo>
                    <a:lnTo>
                      <a:pt x="2327" y="91"/>
                    </a:lnTo>
                    <a:lnTo>
                      <a:pt x="2340" y="97"/>
                    </a:lnTo>
                    <a:lnTo>
                      <a:pt x="2352" y="104"/>
                    </a:lnTo>
                    <a:lnTo>
                      <a:pt x="2359" y="109"/>
                    </a:lnTo>
                    <a:lnTo>
                      <a:pt x="2364" y="116"/>
                    </a:lnTo>
                    <a:lnTo>
                      <a:pt x="2365" y="122"/>
                    </a:lnTo>
                    <a:lnTo>
                      <a:pt x="2364" y="129"/>
                    </a:lnTo>
                    <a:lnTo>
                      <a:pt x="2359" y="134"/>
                    </a:lnTo>
                    <a:lnTo>
                      <a:pt x="2352" y="140"/>
                    </a:lnTo>
                    <a:lnTo>
                      <a:pt x="2340" y="147"/>
                    </a:lnTo>
                    <a:lnTo>
                      <a:pt x="2327" y="152"/>
                    </a:lnTo>
                    <a:lnTo>
                      <a:pt x="2312" y="159"/>
                    </a:lnTo>
                    <a:lnTo>
                      <a:pt x="2294" y="164"/>
                    </a:lnTo>
                    <a:lnTo>
                      <a:pt x="2273" y="169"/>
                    </a:lnTo>
                    <a:lnTo>
                      <a:pt x="2249" y="175"/>
                    </a:lnTo>
                    <a:lnTo>
                      <a:pt x="2223" y="180"/>
                    </a:lnTo>
                    <a:lnTo>
                      <a:pt x="2195" y="185"/>
                    </a:lnTo>
                    <a:lnTo>
                      <a:pt x="2163" y="190"/>
                    </a:lnTo>
                    <a:lnTo>
                      <a:pt x="2130" y="195"/>
                    </a:lnTo>
                    <a:lnTo>
                      <a:pt x="2096" y="198"/>
                    </a:lnTo>
                    <a:lnTo>
                      <a:pt x="2058" y="203"/>
                    </a:lnTo>
                    <a:lnTo>
                      <a:pt x="2020" y="207"/>
                    </a:lnTo>
                    <a:lnTo>
                      <a:pt x="1978" y="212"/>
                    </a:lnTo>
                    <a:lnTo>
                      <a:pt x="1935" y="215"/>
                    </a:lnTo>
                    <a:lnTo>
                      <a:pt x="1891" y="218"/>
                    </a:lnTo>
                    <a:lnTo>
                      <a:pt x="1844" y="222"/>
                    </a:lnTo>
                    <a:lnTo>
                      <a:pt x="1796" y="225"/>
                    </a:lnTo>
                    <a:lnTo>
                      <a:pt x="1747" y="228"/>
                    </a:lnTo>
                    <a:lnTo>
                      <a:pt x="1695" y="231"/>
                    </a:lnTo>
                    <a:lnTo>
                      <a:pt x="1643" y="233"/>
                    </a:lnTo>
                    <a:lnTo>
                      <a:pt x="1590" y="236"/>
                    </a:lnTo>
                    <a:lnTo>
                      <a:pt x="1535" y="238"/>
                    </a:lnTo>
                    <a:lnTo>
                      <a:pt x="1479" y="240"/>
                    </a:lnTo>
                    <a:lnTo>
                      <a:pt x="1421" y="241"/>
                    </a:lnTo>
                    <a:lnTo>
                      <a:pt x="1363" y="241"/>
                    </a:lnTo>
                    <a:lnTo>
                      <a:pt x="1304" y="243"/>
                    </a:lnTo>
                    <a:lnTo>
                      <a:pt x="1244" y="243"/>
                    </a:lnTo>
                    <a:lnTo>
                      <a:pt x="1183" y="243"/>
                    </a:lnTo>
                    <a:lnTo>
                      <a:pt x="1122" y="243"/>
                    </a:lnTo>
                    <a:lnTo>
                      <a:pt x="1062" y="243"/>
                    </a:lnTo>
                    <a:lnTo>
                      <a:pt x="1003" y="241"/>
                    </a:lnTo>
                    <a:lnTo>
                      <a:pt x="945" y="241"/>
                    </a:lnTo>
                    <a:lnTo>
                      <a:pt x="887" y="240"/>
                    </a:lnTo>
                    <a:lnTo>
                      <a:pt x="831" y="238"/>
                    </a:lnTo>
                    <a:lnTo>
                      <a:pt x="776" y="236"/>
                    </a:lnTo>
                    <a:lnTo>
                      <a:pt x="723" y="233"/>
                    </a:lnTo>
                    <a:lnTo>
                      <a:pt x="670" y="231"/>
                    </a:lnTo>
                    <a:lnTo>
                      <a:pt x="619" y="228"/>
                    </a:lnTo>
                    <a:lnTo>
                      <a:pt x="569" y="225"/>
                    </a:lnTo>
                    <a:lnTo>
                      <a:pt x="521" y="222"/>
                    </a:lnTo>
                    <a:lnTo>
                      <a:pt x="475" y="218"/>
                    </a:lnTo>
                    <a:lnTo>
                      <a:pt x="430" y="215"/>
                    </a:lnTo>
                    <a:lnTo>
                      <a:pt x="387" y="212"/>
                    </a:lnTo>
                    <a:lnTo>
                      <a:pt x="346" y="207"/>
                    </a:lnTo>
                    <a:lnTo>
                      <a:pt x="308" y="203"/>
                    </a:lnTo>
                    <a:lnTo>
                      <a:pt x="270" y="198"/>
                    </a:lnTo>
                    <a:lnTo>
                      <a:pt x="235" y="195"/>
                    </a:lnTo>
                    <a:lnTo>
                      <a:pt x="202" y="190"/>
                    </a:lnTo>
                    <a:lnTo>
                      <a:pt x="171" y="185"/>
                    </a:lnTo>
                    <a:lnTo>
                      <a:pt x="143" y="180"/>
                    </a:lnTo>
                    <a:lnTo>
                      <a:pt x="116" y="175"/>
                    </a:lnTo>
                    <a:lnTo>
                      <a:pt x="93" y="169"/>
                    </a:lnTo>
                    <a:lnTo>
                      <a:pt x="72" y="164"/>
                    </a:lnTo>
                    <a:lnTo>
                      <a:pt x="53" y="159"/>
                    </a:lnTo>
                    <a:lnTo>
                      <a:pt x="38" y="152"/>
                    </a:lnTo>
                    <a:lnTo>
                      <a:pt x="25" y="147"/>
                    </a:lnTo>
                    <a:lnTo>
                      <a:pt x="14" y="140"/>
                    </a:lnTo>
                    <a:lnTo>
                      <a:pt x="7" y="134"/>
                    </a:lnTo>
                    <a:lnTo>
                      <a:pt x="2" y="129"/>
                    </a:lnTo>
                    <a:lnTo>
                      <a:pt x="0" y="122"/>
                    </a:lnTo>
                    <a:lnTo>
                      <a:pt x="2" y="116"/>
                    </a:lnTo>
                    <a:lnTo>
                      <a:pt x="7" y="109"/>
                    </a:lnTo>
                    <a:lnTo>
                      <a:pt x="14" y="104"/>
                    </a:lnTo>
                    <a:lnTo>
                      <a:pt x="25" y="97"/>
                    </a:lnTo>
                    <a:lnTo>
                      <a:pt x="38" y="91"/>
                    </a:lnTo>
                    <a:lnTo>
                      <a:pt x="53" y="86"/>
                    </a:lnTo>
                    <a:lnTo>
                      <a:pt x="72" y="81"/>
                    </a:lnTo>
                    <a:lnTo>
                      <a:pt x="93" y="74"/>
                    </a:lnTo>
                    <a:lnTo>
                      <a:pt x="116" y="69"/>
                    </a:lnTo>
                    <a:lnTo>
                      <a:pt x="143" y="64"/>
                    </a:lnTo>
                    <a:lnTo>
                      <a:pt x="171" y="59"/>
                    </a:lnTo>
                    <a:lnTo>
                      <a:pt x="202" y="54"/>
                    </a:lnTo>
                    <a:lnTo>
                      <a:pt x="235" y="50"/>
                    </a:lnTo>
                    <a:lnTo>
                      <a:pt x="270" y="45"/>
                    </a:lnTo>
                    <a:lnTo>
                      <a:pt x="308" y="40"/>
                    </a:lnTo>
                    <a:lnTo>
                      <a:pt x="346" y="36"/>
                    </a:lnTo>
                    <a:lnTo>
                      <a:pt x="387" y="31"/>
                    </a:lnTo>
                    <a:lnTo>
                      <a:pt x="430" y="28"/>
                    </a:lnTo>
                    <a:lnTo>
                      <a:pt x="475" y="25"/>
                    </a:lnTo>
                    <a:lnTo>
                      <a:pt x="521" y="21"/>
                    </a:lnTo>
                    <a:lnTo>
                      <a:pt x="569" y="18"/>
                    </a:lnTo>
                    <a:lnTo>
                      <a:pt x="619" y="15"/>
                    </a:lnTo>
                    <a:lnTo>
                      <a:pt x="670" y="11"/>
                    </a:lnTo>
                    <a:lnTo>
                      <a:pt x="723" y="10"/>
                    </a:lnTo>
                    <a:lnTo>
                      <a:pt x="776" y="7"/>
                    </a:lnTo>
                    <a:lnTo>
                      <a:pt x="831" y="5"/>
                    </a:lnTo>
                    <a:lnTo>
                      <a:pt x="887" y="3"/>
                    </a:lnTo>
                    <a:lnTo>
                      <a:pt x="945" y="2"/>
                    </a:lnTo>
                    <a:lnTo>
                      <a:pt x="1003" y="2"/>
                    </a:lnTo>
                    <a:lnTo>
                      <a:pt x="1062" y="0"/>
                    </a:lnTo>
                    <a:lnTo>
                      <a:pt x="1122" y="0"/>
                    </a:lnTo>
                    <a:lnTo>
                      <a:pt x="11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3163888" y="5187950"/>
                <a:ext cx="3003550" cy="311150"/>
              </a:xfrm>
              <a:custGeom>
                <a:avLst/>
                <a:gdLst>
                  <a:gd name="T0" fmla="*/ 1044 w 1892"/>
                  <a:gd name="T1" fmla="*/ 0 h 196"/>
                  <a:gd name="T2" fmla="*/ 1229 w 1892"/>
                  <a:gd name="T3" fmla="*/ 5 h 196"/>
                  <a:gd name="T4" fmla="*/ 1398 w 1892"/>
                  <a:gd name="T5" fmla="*/ 12 h 196"/>
                  <a:gd name="T6" fmla="*/ 1548 w 1892"/>
                  <a:gd name="T7" fmla="*/ 24 h 196"/>
                  <a:gd name="T8" fmla="*/ 1675 w 1892"/>
                  <a:gd name="T9" fmla="*/ 37 h 196"/>
                  <a:gd name="T10" fmla="*/ 1778 w 1892"/>
                  <a:gd name="T11" fmla="*/ 52 h 196"/>
                  <a:gd name="T12" fmla="*/ 1849 w 1892"/>
                  <a:gd name="T13" fmla="*/ 70 h 196"/>
                  <a:gd name="T14" fmla="*/ 1887 w 1892"/>
                  <a:gd name="T15" fmla="*/ 88 h 196"/>
                  <a:gd name="T16" fmla="*/ 1887 w 1892"/>
                  <a:gd name="T17" fmla="*/ 108 h 196"/>
                  <a:gd name="T18" fmla="*/ 1849 w 1892"/>
                  <a:gd name="T19" fmla="*/ 128 h 196"/>
                  <a:gd name="T20" fmla="*/ 1778 w 1892"/>
                  <a:gd name="T21" fmla="*/ 144 h 196"/>
                  <a:gd name="T22" fmla="*/ 1675 w 1892"/>
                  <a:gd name="T23" fmla="*/ 161 h 196"/>
                  <a:gd name="T24" fmla="*/ 1548 w 1892"/>
                  <a:gd name="T25" fmla="*/ 174 h 196"/>
                  <a:gd name="T26" fmla="*/ 1398 w 1892"/>
                  <a:gd name="T27" fmla="*/ 184 h 196"/>
                  <a:gd name="T28" fmla="*/ 1229 w 1892"/>
                  <a:gd name="T29" fmla="*/ 191 h 196"/>
                  <a:gd name="T30" fmla="*/ 1044 w 1892"/>
                  <a:gd name="T31" fmla="*/ 196 h 196"/>
                  <a:gd name="T32" fmla="*/ 850 w 1892"/>
                  <a:gd name="T33" fmla="*/ 196 h 196"/>
                  <a:gd name="T34" fmla="*/ 665 w 1892"/>
                  <a:gd name="T35" fmla="*/ 191 h 196"/>
                  <a:gd name="T36" fmla="*/ 496 w 1892"/>
                  <a:gd name="T37" fmla="*/ 184 h 196"/>
                  <a:gd name="T38" fmla="*/ 344 w 1892"/>
                  <a:gd name="T39" fmla="*/ 174 h 196"/>
                  <a:gd name="T40" fmla="*/ 217 w 1892"/>
                  <a:gd name="T41" fmla="*/ 161 h 196"/>
                  <a:gd name="T42" fmla="*/ 114 w 1892"/>
                  <a:gd name="T43" fmla="*/ 144 h 196"/>
                  <a:gd name="T44" fmla="*/ 43 w 1892"/>
                  <a:gd name="T45" fmla="*/ 128 h 196"/>
                  <a:gd name="T46" fmla="*/ 5 w 1892"/>
                  <a:gd name="T47" fmla="*/ 108 h 196"/>
                  <a:gd name="T48" fmla="*/ 5 w 1892"/>
                  <a:gd name="T49" fmla="*/ 88 h 196"/>
                  <a:gd name="T50" fmla="*/ 43 w 1892"/>
                  <a:gd name="T51" fmla="*/ 70 h 196"/>
                  <a:gd name="T52" fmla="*/ 114 w 1892"/>
                  <a:gd name="T53" fmla="*/ 52 h 196"/>
                  <a:gd name="T54" fmla="*/ 217 w 1892"/>
                  <a:gd name="T55" fmla="*/ 37 h 196"/>
                  <a:gd name="T56" fmla="*/ 344 w 1892"/>
                  <a:gd name="T57" fmla="*/ 24 h 196"/>
                  <a:gd name="T58" fmla="*/ 496 w 1892"/>
                  <a:gd name="T59" fmla="*/ 12 h 196"/>
                  <a:gd name="T60" fmla="*/ 665 w 1892"/>
                  <a:gd name="T61" fmla="*/ 5 h 196"/>
                  <a:gd name="T62" fmla="*/ 850 w 1892"/>
                  <a:gd name="T63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92" h="196">
                    <a:moveTo>
                      <a:pt x="948" y="0"/>
                    </a:moveTo>
                    <a:lnTo>
                      <a:pt x="1044" y="0"/>
                    </a:lnTo>
                    <a:lnTo>
                      <a:pt x="1138" y="2"/>
                    </a:lnTo>
                    <a:lnTo>
                      <a:pt x="1229" y="5"/>
                    </a:lnTo>
                    <a:lnTo>
                      <a:pt x="1315" y="9"/>
                    </a:lnTo>
                    <a:lnTo>
                      <a:pt x="1398" y="12"/>
                    </a:lnTo>
                    <a:lnTo>
                      <a:pt x="1475" y="17"/>
                    </a:lnTo>
                    <a:lnTo>
                      <a:pt x="1548" y="24"/>
                    </a:lnTo>
                    <a:lnTo>
                      <a:pt x="1616" y="29"/>
                    </a:lnTo>
                    <a:lnTo>
                      <a:pt x="1675" y="37"/>
                    </a:lnTo>
                    <a:lnTo>
                      <a:pt x="1730" y="43"/>
                    </a:lnTo>
                    <a:lnTo>
                      <a:pt x="1778" y="52"/>
                    </a:lnTo>
                    <a:lnTo>
                      <a:pt x="1818" y="60"/>
                    </a:lnTo>
                    <a:lnTo>
                      <a:pt x="1849" y="70"/>
                    </a:lnTo>
                    <a:lnTo>
                      <a:pt x="1872" y="78"/>
                    </a:lnTo>
                    <a:lnTo>
                      <a:pt x="1887" y="88"/>
                    </a:lnTo>
                    <a:lnTo>
                      <a:pt x="1892" y="98"/>
                    </a:lnTo>
                    <a:lnTo>
                      <a:pt x="1887" y="108"/>
                    </a:lnTo>
                    <a:lnTo>
                      <a:pt x="1872" y="118"/>
                    </a:lnTo>
                    <a:lnTo>
                      <a:pt x="1849" y="128"/>
                    </a:lnTo>
                    <a:lnTo>
                      <a:pt x="1818" y="136"/>
                    </a:lnTo>
                    <a:lnTo>
                      <a:pt x="1778" y="144"/>
                    </a:lnTo>
                    <a:lnTo>
                      <a:pt x="1730" y="153"/>
                    </a:lnTo>
                    <a:lnTo>
                      <a:pt x="1675" y="161"/>
                    </a:lnTo>
                    <a:lnTo>
                      <a:pt x="1616" y="167"/>
                    </a:lnTo>
                    <a:lnTo>
                      <a:pt x="1548" y="174"/>
                    </a:lnTo>
                    <a:lnTo>
                      <a:pt x="1475" y="179"/>
                    </a:lnTo>
                    <a:lnTo>
                      <a:pt x="1398" y="184"/>
                    </a:lnTo>
                    <a:lnTo>
                      <a:pt x="1315" y="187"/>
                    </a:lnTo>
                    <a:lnTo>
                      <a:pt x="1229" y="191"/>
                    </a:lnTo>
                    <a:lnTo>
                      <a:pt x="1138" y="194"/>
                    </a:lnTo>
                    <a:lnTo>
                      <a:pt x="1044" y="196"/>
                    </a:lnTo>
                    <a:lnTo>
                      <a:pt x="948" y="196"/>
                    </a:lnTo>
                    <a:lnTo>
                      <a:pt x="850" y="196"/>
                    </a:lnTo>
                    <a:lnTo>
                      <a:pt x="756" y="194"/>
                    </a:lnTo>
                    <a:lnTo>
                      <a:pt x="665" y="191"/>
                    </a:lnTo>
                    <a:lnTo>
                      <a:pt x="579" y="187"/>
                    </a:lnTo>
                    <a:lnTo>
                      <a:pt x="496" y="184"/>
                    </a:lnTo>
                    <a:lnTo>
                      <a:pt x="417" y="179"/>
                    </a:lnTo>
                    <a:lnTo>
                      <a:pt x="344" y="174"/>
                    </a:lnTo>
                    <a:lnTo>
                      <a:pt x="278" y="167"/>
                    </a:lnTo>
                    <a:lnTo>
                      <a:pt x="217" y="161"/>
                    </a:lnTo>
                    <a:lnTo>
                      <a:pt x="162" y="153"/>
                    </a:lnTo>
                    <a:lnTo>
                      <a:pt x="114" y="144"/>
                    </a:lnTo>
                    <a:lnTo>
                      <a:pt x="75" y="136"/>
                    </a:lnTo>
                    <a:lnTo>
                      <a:pt x="43" y="128"/>
                    </a:lnTo>
                    <a:lnTo>
                      <a:pt x="20" y="118"/>
                    </a:lnTo>
                    <a:lnTo>
                      <a:pt x="5" y="108"/>
                    </a:lnTo>
                    <a:lnTo>
                      <a:pt x="0" y="98"/>
                    </a:lnTo>
                    <a:lnTo>
                      <a:pt x="5" y="88"/>
                    </a:lnTo>
                    <a:lnTo>
                      <a:pt x="20" y="78"/>
                    </a:lnTo>
                    <a:lnTo>
                      <a:pt x="43" y="70"/>
                    </a:lnTo>
                    <a:lnTo>
                      <a:pt x="75" y="60"/>
                    </a:lnTo>
                    <a:lnTo>
                      <a:pt x="114" y="52"/>
                    </a:lnTo>
                    <a:lnTo>
                      <a:pt x="162" y="43"/>
                    </a:lnTo>
                    <a:lnTo>
                      <a:pt x="217" y="37"/>
                    </a:lnTo>
                    <a:lnTo>
                      <a:pt x="278" y="29"/>
                    </a:lnTo>
                    <a:lnTo>
                      <a:pt x="344" y="24"/>
                    </a:lnTo>
                    <a:lnTo>
                      <a:pt x="417" y="17"/>
                    </a:lnTo>
                    <a:lnTo>
                      <a:pt x="496" y="12"/>
                    </a:lnTo>
                    <a:lnTo>
                      <a:pt x="579" y="9"/>
                    </a:lnTo>
                    <a:lnTo>
                      <a:pt x="665" y="5"/>
                    </a:lnTo>
                    <a:lnTo>
                      <a:pt x="756" y="2"/>
                    </a:lnTo>
                    <a:lnTo>
                      <a:pt x="850" y="0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3465513" y="5219700"/>
                <a:ext cx="2401888" cy="150812"/>
              </a:xfrm>
              <a:custGeom>
                <a:avLst/>
                <a:gdLst>
                  <a:gd name="T0" fmla="*/ 835 w 1513"/>
                  <a:gd name="T1" fmla="*/ 0 h 95"/>
                  <a:gd name="T2" fmla="*/ 983 w 1513"/>
                  <a:gd name="T3" fmla="*/ 4 h 95"/>
                  <a:gd name="T4" fmla="*/ 1118 w 1513"/>
                  <a:gd name="T5" fmla="*/ 10 h 95"/>
                  <a:gd name="T6" fmla="*/ 1239 w 1513"/>
                  <a:gd name="T7" fmla="*/ 18 h 95"/>
                  <a:gd name="T8" fmla="*/ 1341 w 1513"/>
                  <a:gd name="T9" fmla="*/ 28 h 95"/>
                  <a:gd name="T10" fmla="*/ 1422 w 1513"/>
                  <a:gd name="T11" fmla="*/ 42 h 95"/>
                  <a:gd name="T12" fmla="*/ 1479 w 1513"/>
                  <a:gd name="T13" fmla="*/ 55 h 95"/>
                  <a:gd name="T14" fmla="*/ 1510 w 1513"/>
                  <a:gd name="T15" fmla="*/ 70 h 95"/>
                  <a:gd name="T16" fmla="*/ 1510 w 1513"/>
                  <a:gd name="T17" fmla="*/ 85 h 95"/>
                  <a:gd name="T18" fmla="*/ 1480 w 1513"/>
                  <a:gd name="T19" fmla="*/ 93 h 95"/>
                  <a:gd name="T20" fmla="*/ 1424 w 1513"/>
                  <a:gd name="T21" fmla="*/ 95 h 95"/>
                  <a:gd name="T22" fmla="*/ 1345 w 1513"/>
                  <a:gd name="T23" fmla="*/ 91 h 95"/>
                  <a:gd name="T24" fmla="*/ 1246 w 1513"/>
                  <a:gd name="T25" fmla="*/ 86 h 95"/>
                  <a:gd name="T26" fmla="*/ 1126 w 1513"/>
                  <a:gd name="T27" fmla="*/ 80 h 95"/>
                  <a:gd name="T28" fmla="*/ 993 w 1513"/>
                  <a:gd name="T29" fmla="*/ 73 h 95"/>
                  <a:gd name="T30" fmla="*/ 847 w 1513"/>
                  <a:gd name="T31" fmla="*/ 68 h 95"/>
                  <a:gd name="T32" fmla="*/ 692 w 1513"/>
                  <a:gd name="T33" fmla="*/ 68 h 95"/>
                  <a:gd name="T34" fmla="*/ 543 w 1513"/>
                  <a:gd name="T35" fmla="*/ 73 h 95"/>
                  <a:gd name="T36" fmla="*/ 405 w 1513"/>
                  <a:gd name="T37" fmla="*/ 80 h 95"/>
                  <a:gd name="T38" fmla="*/ 283 w 1513"/>
                  <a:gd name="T39" fmla="*/ 86 h 95"/>
                  <a:gd name="T40" fmla="*/ 177 w 1513"/>
                  <a:gd name="T41" fmla="*/ 91 h 95"/>
                  <a:gd name="T42" fmla="*/ 95 w 1513"/>
                  <a:gd name="T43" fmla="*/ 95 h 95"/>
                  <a:gd name="T44" fmla="*/ 35 w 1513"/>
                  <a:gd name="T45" fmla="*/ 93 h 95"/>
                  <a:gd name="T46" fmla="*/ 4 w 1513"/>
                  <a:gd name="T47" fmla="*/ 85 h 95"/>
                  <a:gd name="T48" fmla="*/ 4 w 1513"/>
                  <a:gd name="T49" fmla="*/ 70 h 95"/>
                  <a:gd name="T50" fmla="*/ 35 w 1513"/>
                  <a:gd name="T51" fmla="*/ 55 h 95"/>
                  <a:gd name="T52" fmla="*/ 91 w 1513"/>
                  <a:gd name="T53" fmla="*/ 42 h 95"/>
                  <a:gd name="T54" fmla="*/ 174 w 1513"/>
                  <a:gd name="T55" fmla="*/ 28 h 95"/>
                  <a:gd name="T56" fmla="*/ 276 w 1513"/>
                  <a:gd name="T57" fmla="*/ 18 h 95"/>
                  <a:gd name="T58" fmla="*/ 397 w 1513"/>
                  <a:gd name="T59" fmla="*/ 10 h 95"/>
                  <a:gd name="T60" fmla="*/ 533 w 1513"/>
                  <a:gd name="T61" fmla="*/ 4 h 95"/>
                  <a:gd name="T62" fmla="*/ 680 w 1513"/>
                  <a:gd name="T6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3" h="95">
                    <a:moveTo>
                      <a:pt x="758" y="0"/>
                    </a:moveTo>
                    <a:lnTo>
                      <a:pt x="835" y="0"/>
                    </a:lnTo>
                    <a:lnTo>
                      <a:pt x="910" y="2"/>
                    </a:lnTo>
                    <a:lnTo>
                      <a:pt x="983" y="4"/>
                    </a:lnTo>
                    <a:lnTo>
                      <a:pt x="1052" y="7"/>
                    </a:lnTo>
                    <a:lnTo>
                      <a:pt x="1118" y="10"/>
                    </a:lnTo>
                    <a:lnTo>
                      <a:pt x="1179" y="13"/>
                    </a:lnTo>
                    <a:lnTo>
                      <a:pt x="1239" y="18"/>
                    </a:lnTo>
                    <a:lnTo>
                      <a:pt x="1292" y="23"/>
                    </a:lnTo>
                    <a:lnTo>
                      <a:pt x="1341" y="28"/>
                    </a:lnTo>
                    <a:lnTo>
                      <a:pt x="1384" y="35"/>
                    </a:lnTo>
                    <a:lnTo>
                      <a:pt x="1422" y="42"/>
                    </a:lnTo>
                    <a:lnTo>
                      <a:pt x="1454" y="48"/>
                    </a:lnTo>
                    <a:lnTo>
                      <a:pt x="1479" y="55"/>
                    </a:lnTo>
                    <a:lnTo>
                      <a:pt x="1499" y="63"/>
                    </a:lnTo>
                    <a:lnTo>
                      <a:pt x="1510" y="70"/>
                    </a:lnTo>
                    <a:lnTo>
                      <a:pt x="1513" y="78"/>
                    </a:lnTo>
                    <a:lnTo>
                      <a:pt x="1510" y="85"/>
                    </a:lnTo>
                    <a:lnTo>
                      <a:pt x="1499" y="90"/>
                    </a:lnTo>
                    <a:lnTo>
                      <a:pt x="1480" y="93"/>
                    </a:lnTo>
                    <a:lnTo>
                      <a:pt x="1456" y="95"/>
                    </a:lnTo>
                    <a:lnTo>
                      <a:pt x="1424" y="95"/>
                    </a:lnTo>
                    <a:lnTo>
                      <a:pt x="1388" y="95"/>
                    </a:lnTo>
                    <a:lnTo>
                      <a:pt x="1345" y="91"/>
                    </a:lnTo>
                    <a:lnTo>
                      <a:pt x="1298" y="90"/>
                    </a:lnTo>
                    <a:lnTo>
                      <a:pt x="1246" y="86"/>
                    </a:lnTo>
                    <a:lnTo>
                      <a:pt x="1188" y="83"/>
                    </a:lnTo>
                    <a:lnTo>
                      <a:pt x="1126" y="80"/>
                    </a:lnTo>
                    <a:lnTo>
                      <a:pt x="1062" y="76"/>
                    </a:lnTo>
                    <a:lnTo>
                      <a:pt x="993" y="73"/>
                    </a:lnTo>
                    <a:lnTo>
                      <a:pt x="921" y="70"/>
                    </a:lnTo>
                    <a:lnTo>
                      <a:pt x="847" y="68"/>
                    </a:lnTo>
                    <a:lnTo>
                      <a:pt x="769" y="68"/>
                    </a:lnTo>
                    <a:lnTo>
                      <a:pt x="692" y="68"/>
                    </a:lnTo>
                    <a:lnTo>
                      <a:pt x="615" y="70"/>
                    </a:lnTo>
                    <a:lnTo>
                      <a:pt x="543" y="73"/>
                    </a:lnTo>
                    <a:lnTo>
                      <a:pt x="473" y="76"/>
                    </a:lnTo>
                    <a:lnTo>
                      <a:pt x="405" y="80"/>
                    </a:lnTo>
                    <a:lnTo>
                      <a:pt x="343" y="83"/>
                    </a:lnTo>
                    <a:lnTo>
                      <a:pt x="283" y="86"/>
                    </a:lnTo>
                    <a:lnTo>
                      <a:pt x="229" y="90"/>
                    </a:lnTo>
                    <a:lnTo>
                      <a:pt x="177" y="91"/>
                    </a:lnTo>
                    <a:lnTo>
                      <a:pt x="133" y="95"/>
                    </a:lnTo>
                    <a:lnTo>
                      <a:pt x="95" y="95"/>
                    </a:lnTo>
                    <a:lnTo>
                      <a:pt x="62" y="95"/>
                    </a:lnTo>
                    <a:lnTo>
                      <a:pt x="35" y="93"/>
                    </a:lnTo>
                    <a:lnTo>
                      <a:pt x="17" y="90"/>
                    </a:lnTo>
                    <a:lnTo>
                      <a:pt x="4" y="85"/>
                    </a:lnTo>
                    <a:lnTo>
                      <a:pt x="0" y="78"/>
                    </a:lnTo>
                    <a:lnTo>
                      <a:pt x="4" y="70"/>
                    </a:lnTo>
                    <a:lnTo>
                      <a:pt x="15" y="63"/>
                    </a:lnTo>
                    <a:lnTo>
                      <a:pt x="35" y="55"/>
                    </a:lnTo>
                    <a:lnTo>
                      <a:pt x="60" y="48"/>
                    </a:lnTo>
                    <a:lnTo>
                      <a:pt x="91" y="42"/>
                    </a:lnTo>
                    <a:lnTo>
                      <a:pt x="129" y="35"/>
                    </a:lnTo>
                    <a:lnTo>
                      <a:pt x="174" y="28"/>
                    </a:lnTo>
                    <a:lnTo>
                      <a:pt x="222" y="23"/>
                    </a:lnTo>
                    <a:lnTo>
                      <a:pt x="276" y="18"/>
                    </a:lnTo>
                    <a:lnTo>
                      <a:pt x="334" y="13"/>
                    </a:lnTo>
                    <a:lnTo>
                      <a:pt x="397" y="10"/>
                    </a:lnTo>
                    <a:lnTo>
                      <a:pt x="463" y="7"/>
                    </a:lnTo>
                    <a:lnTo>
                      <a:pt x="533" y="4"/>
                    </a:lnTo>
                    <a:lnTo>
                      <a:pt x="606" y="2"/>
                    </a:lnTo>
                    <a:lnTo>
                      <a:pt x="680" y="0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3009900" y="2419350"/>
                <a:ext cx="28575" cy="19446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3019425" y="2432050"/>
                <a:ext cx="814388" cy="1955800"/>
              </a:xfrm>
              <a:custGeom>
                <a:avLst/>
                <a:gdLst>
                  <a:gd name="T0" fmla="*/ 0 w 513"/>
                  <a:gd name="T1" fmla="*/ 3 h 1232"/>
                  <a:gd name="T2" fmla="*/ 495 w 513"/>
                  <a:gd name="T3" fmla="*/ 1232 h 1232"/>
                  <a:gd name="T4" fmla="*/ 513 w 513"/>
                  <a:gd name="T5" fmla="*/ 1232 h 1232"/>
                  <a:gd name="T6" fmla="*/ 23 w 513"/>
                  <a:gd name="T7" fmla="*/ 0 h 1232"/>
                  <a:gd name="T8" fmla="*/ 0 w 513"/>
                  <a:gd name="T9" fmla="*/ 3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3" h="1232">
                    <a:moveTo>
                      <a:pt x="0" y="3"/>
                    </a:moveTo>
                    <a:lnTo>
                      <a:pt x="495" y="1232"/>
                    </a:lnTo>
                    <a:lnTo>
                      <a:pt x="513" y="1232"/>
                    </a:lnTo>
                    <a:lnTo>
                      <a:pt x="2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2232025" y="2419350"/>
                <a:ext cx="806450" cy="1963737"/>
              </a:xfrm>
              <a:custGeom>
                <a:avLst/>
                <a:gdLst>
                  <a:gd name="T0" fmla="*/ 508 w 508"/>
                  <a:gd name="T1" fmla="*/ 0 h 1237"/>
                  <a:gd name="T2" fmla="*/ 18 w 508"/>
                  <a:gd name="T3" fmla="*/ 1237 h 1237"/>
                  <a:gd name="T4" fmla="*/ 0 w 508"/>
                  <a:gd name="T5" fmla="*/ 1237 h 1237"/>
                  <a:gd name="T6" fmla="*/ 481 w 508"/>
                  <a:gd name="T7" fmla="*/ 6 h 1237"/>
                  <a:gd name="T8" fmla="*/ 508 w 508"/>
                  <a:gd name="T9" fmla="*/ 0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8" h="1237">
                    <a:moveTo>
                      <a:pt x="508" y="0"/>
                    </a:moveTo>
                    <a:lnTo>
                      <a:pt x="18" y="1237"/>
                    </a:lnTo>
                    <a:lnTo>
                      <a:pt x="0" y="1237"/>
                    </a:lnTo>
                    <a:lnTo>
                      <a:pt x="481" y="6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4456113" y="1484313"/>
                <a:ext cx="382588" cy="382587"/>
              </a:xfrm>
              <a:custGeom>
                <a:avLst/>
                <a:gdLst>
                  <a:gd name="T0" fmla="*/ 120 w 241"/>
                  <a:gd name="T1" fmla="*/ 241 h 241"/>
                  <a:gd name="T2" fmla="*/ 145 w 241"/>
                  <a:gd name="T3" fmla="*/ 240 h 241"/>
                  <a:gd name="T4" fmla="*/ 167 w 241"/>
                  <a:gd name="T5" fmla="*/ 232 h 241"/>
                  <a:gd name="T6" fmla="*/ 188 w 241"/>
                  <a:gd name="T7" fmla="*/ 220 h 241"/>
                  <a:gd name="T8" fmla="*/ 206 w 241"/>
                  <a:gd name="T9" fmla="*/ 205 h 241"/>
                  <a:gd name="T10" fmla="*/ 220 w 241"/>
                  <a:gd name="T11" fmla="*/ 189 h 241"/>
                  <a:gd name="T12" fmla="*/ 231 w 241"/>
                  <a:gd name="T13" fmla="*/ 167 h 241"/>
                  <a:gd name="T14" fmla="*/ 240 w 241"/>
                  <a:gd name="T15" fmla="*/ 146 h 241"/>
                  <a:gd name="T16" fmla="*/ 241 w 241"/>
                  <a:gd name="T17" fmla="*/ 121 h 241"/>
                  <a:gd name="T18" fmla="*/ 240 w 241"/>
                  <a:gd name="T19" fmla="*/ 96 h 241"/>
                  <a:gd name="T20" fmla="*/ 231 w 241"/>
                  <a:gd name="T21" fmla="*/ 74 h 241"/>
                  <a:gd name="T22" fmla="*/ 220 w 241"/>
                  <a:gd name="T23" fmla="*/ 53 h 241"/>
                  <a:gd name="T24" fmla="*/ 206 w 241"/>
                  <a:gd name="T25" fmla="*/ 35 h 241"/>
                  <a:gd name="T26" fmla="*/ 188 w 241"/>
                  <a:gd name="T27" fmla="*/ 21 h 241"/>
                  <a:gd name="T28" fmla="*/ 167 w 241"/>
                  <a:gd name="T29" fmla="*/ 10 h 241"/>
                  <a:gd name="T30" fmla="*/ 145 w 241"/>
                  <a:gd name="T31" fmla="*/ 2 h 241"/>
                  <a:gd name="T32" fmla="*/ 120 w 241"/>
                  <a:gd name="T33" fmla="*/ 0 h 241"/>
                  <a:gd name="T34" fmla="*/ 96 w 241"/>
                  <a:gd name="T35" fmla="*/ 2 h 241"/>
                  <a:gd name="T36" fmla="*/ 74 w 241"/>
                  <a:gd name="T37" fmla="*/ 10 h 241"/>
                  <a:gd name="T38" fmla="*/ 53 w 241"/>
                  <a:gd name="T39" fmla="*/ 21 h 241"/>
                  <a:gd name="T40" fmla="*/ 36 w 241"/>
                  <a:gd name="T41" fmla="*/ 35 h 241"/>
                  <a:gd name="T42" fmla="*/ 21 w 241"/>
                  <a:gd name="T43" fmla="*/ 53 h 241"/>
                  <a:gd name="T44" fmla="*/ 10 w 241"/>
                  <a:gd name="T45" fmla="*/ 74 h 241"/>
                  <a:gd name="T46" fmla="*/ 1 w 241"/>
                  <a:gd name="T47" fmla="*/ 96 h 241"/>
                  <a:gd name="T48" fmla="*/ 0 w 241"/>
                  <a:gd name="T49" fmla="*/ 121 h 241"/>
                  <a:gd name="T50" fmla="*/ 1 w 241"/>
                  <a:gd name="T51" fmla="*/ 146 h 241"/>
                  <a:gd name="T52" fmla="*/ 10 w 241"/>
                  <a:gd name="T53" fmla="*/ 167 h 241"/>
                  <a:gd name="T54" fmla="*/ 21 w 241"/>
                  <a:gd name="T55" fmla="*/ 189 h 241"/>
                  <a:gd name="T56" fmla="*/ 36 w 241"/>
                  <a:gd name="T57" fmla="*/ 205 h 241"/>
                  <a:gd name="T58" fmla="*/ 53 w 241"/>
                  <a:gd name="T59" fmla="*/ 220 h 241"/>
                  <a:gd name="T60" fmla="*/ 74 w 241"/>
                  <a:gd name="T61" fmla="*/ 232 h 241"/>
                  <a:gd name="T62" fmla="*/ 96 w 241"/>
                  <a:gd name="T63" fmla="*/ 240 h 241"/>
                  <a:gd name="T64" fmla="*/ 120 w 241"/>
                  <a:gd name="T65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1" h="241">
                    <a:moveTo>
                      <a:pt x="120" y="241"/>
                    </a:moveTo>
                    <a:lnTo>
                      <a:pt x="145" y="240"/>
                    </a:lnTo>
                    <a:lnTo>
                      <a:pt x="167" y="232"/>
                    </a:lnTo>
                    <a:lnTo>
                      <a:pt x="188" y="220"/>
                    </a:lnTo>
                    <a:lnTo>
                      <a:pt x="206" y="205"/>
                    </a:lnTo>
                    <a:lnTo>
                      <a:pt x="220" y="189"/>
                    </a:lnTo>
                    <a:lnTo>
                      <a:pt x="231" y="167"/>
                    </a:lnTo>
                    <a:lnTo>
                      <a:pt x="240" y="146"/>
                    </a:lnTo>
                    <a:lnTo>
                      <a:pt x="241" y="121"/>
                    </a:lnTo>
                    <a:lnTo>
                      <a:pt x="240" y="96"/>
                    </a:lnTo>
                    <a:lnTo>
                      <a:pt x="231" y="74"/>
                    </a:lnTo>
                    <a:lnTo>
                      <a:pt x="220" y="53"/>
                    </a:lnTo>
                    <a:lnTo>
                      <a:pt x="206" y="35"/>
                    </a:lnTo>
                    <a:lnTo>
                      <a:pt x="188" y="21"/>
                    </a:lnTo>
                    <a:lnTo>
                      <a:pt x="167" y="10"/>
                    </a:lnTo>
                    <a:lnTo>
                      <a:pt x="145" y="2"/>
                    </a:lnTo>
                    <a:lnTo>
                      <a:pt x="120" y="0"/>
                    </a:lnTo>
                    <a:lnTo>
                      <a:pt x="96" y="2"/>
                    </a:lnTo>
                    <a:lnTo>
                      <a:pt x="74" y="10"/>
                    </a:lnTo>
                    <a:lnTo>
                      <a:pt x="53" y="21"/>
                    </a:lnTo>
                    <a:lnTo>
                      <a:pt x="36" y="35"/>
                    </a:lnTo>
                    <a:lnTo>
                      <a:pt x="21" y="53"/>
                    </a:lnTo>
                    <a:lnTo>
                      <a:pt x="10" y="74"/>
                    </a:lnTo>
                    <a:lnTo>
                      <a:pt x="1" y="96"/>
                    </a:lnTo>
                    <a:lnTo>
                      <a:pt x="0" y="121"/>
                    </a:lnTo>
                    <a:lnTo>
                      <a:pt x="1" y="146"/>
                    </a:lnTo>
                    <a:lnTo>
                      <a:pt x="10" y="167"/>
                    </a:lnTo>
                    <a:lnTo>
                      <a:pt x="21" y="189"/>
                    </a:lnTo>
                    <a:lnTo>
                      <a:pt x="36" y="205"/>
                    </a:lnTo>
                    <a:lnTo>
                      <a:pt x="53" y="220"/>
                    </a:lnTo>
                    <a:lnTo>
                      <a:pt x="74" y="232"/>
                    </a:lnTo>
                    <a:lnTo>
                      <a:pt x="96" y="240"/>
                    </a:lnTo>
                    <a:lnTo>
                      <a:pt x="120" y="2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4495800" y="1520825"/>
                <a:ext cx="303213" cy="309562"/>
              </a:xfrm>
              <a:custGeom>
                <a:avLst/>
                <a:gdLst>
                  <a:gd name="T0" fmla="*/ 95 w 191"/>
                  <a:gd name="T1" fmla="*/ 195 h 195"/>
                  <a:gd name="T2" fmla="*/ 115 w 191"/>
                  <a:gd name="T3" fmla="*/ 194 h 195"/>
                  <a:gd name="T4" fmla="*/ 134 w 191"/>
                  <a:gd name="T5" fmla="*/ 187 h 195"/>
                  <a:gd name="T6" fmla="*/ 150 w 191"/>
                  <a:gd name="T7" fmla="*/ 179 h 195"/>
                  <a:gd name="T8" fmla="*/ 163 w 191"/>
                  <a:gd name="T9" fmla="*/ 166 h 195"/>
                  <a:gd name="T10" fmla="*/ 175 w 191"/>
                  <a:gd name="T11" fmla="*/ 152 h 195"/>
                  <a:gd name="T12" fmla="*/ 185 w 191"/>
                  <a:gd name="T13" fmla="*/ 136 h 195"/>
                  <a:gd name="T14" fmla="*/ 190 w 191"/>
                  <a:gd name="T15" fmla="*/ 118 h 195"/>
                  <a:gd name="T16" fmla="*/ 191 w 191"/>
                  <a:gd name="T17" fmla="*/ 98 h 195"/>
                  <a:gd name="T18" fmla="*/ 190 w 191"/>
                  <a:gd name="T19" fmla="*/ 78 h 195"/>
                  <a:gd name="T20" fmla="*/ 185 w 191"/>
                  <a:gd name="T21" fmla="*/ 60 h 195"/>
                  <a:gd name="T22" fmla="*/ 175 w 191"/>
                  <a:gd name="T23" fmla="*/ 43 h 195"/>
                  <a:gd name="T24" fmla="*/ 163 w 191"/>
                  <a:gd name="T25" fmla="*/ 28 h 195"/>
                  <a:gd name="T26" fmla="*/ 150 w 191"/>
                  <a:gd name="T27" fmla="*/ 17 h 195"/>
                  <a:gd name="T28" fmla="*/ 134 w 191"/>
                  <a:gd name="T29" fmla="*/ 8 h 195"/>
                  <a:gd name="T30" fmla="*/ 115 w 191"/>
                  <a:gd name="T31" fmla="*/ 2 h 195"/>
                  <a:gd name="T32" fmla="*/ 95 w 191"/>
                  <a:gd name="T33" fmla="*/ 0 h 195"/>
                  <a:gd name="T34" fmla="*/ 76 w 191"/>
                  <a:gd name="T35" fmla="*/ 2 h 195"/>
                  <a:gd name="T36" fmla="*/ 57 w 191"/>
                  <a:gd name="T37" fmla="*/ 8 h 195"/>
                  <a:gd name="T38" fmla="*/ 43 w 191"/>
                  <a:gd name="T39" fmla="*/ 17 h 195"/>
                  <a:gd name="T40" fmla="*/ 28 w 191"/>
                  <a:gd name="T41" fmla="*/ 28 h 195"/>
                  <a:gd name="T42" fmla="*/ 16 w 191"/>
                  <a:gd name="T43" fmla="*/ 43 h 195"/>
                  <a:gd name="T44" fmla="*/ 8 w 191"/>
                  <a:gd name="T45" fmla="*/ 60 h 195"/>
                  <a:gd name="T46" fmla="*/ 1 w 191"/>
                  <a:gd name="T47" fmla="*/ 78 h 195"/>
                  <a:gd name="T48" fmla="*/ 0 w 191"/>
                  <a:gd name="T49" fmla="*/ 98 h 195"/>
                  <a:gd name="T50" fmla="*/ 1 w 191"/>
                  <a:gd name="T51" fmla="*/ 118 h 195"/>
                  <a:gd name="T52" fmla="*/ 8 w 191"/>
                  <a:gd name="T53" fmla="*/ 136 h 195"/>
                  <a:gd name="T54" fmla="*/ 16 w 191"/>
                  <a:gd name="T55" fmla="*/ 152 h 195"/>
                  <a:gd name="T56" fmla="*/ 28 w 191"/>
                  <a:gd name="T57" fmla="*/ 166 h 195"/>
                  <a:gd name="T58" fmla="*/ 43 w 191"/>
                  <a:gd name="T59" fmla="*/ 179 h 195"/>
                  <a:gd name="T60" fmla="*/ 57 w 191"/>
                  <a:gd name="T61" fmla="*/ 187 h 195"/>
                  <a:gd name="T62" fmla="*/ 76 w 191"/>
                  <a:gd name="T63" fmla="*/ 194 h 195"/>
                  <a:gd name="T64" fmla="*/ 95 w 191"/>
                  <a:gd name="T65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1" h="195">
                    <a:moveTo>
                      <a:pt x="95" y="195"/>
                    </a:moveTo>
                    <a:lnTo>
                      <a:pt x="115" y="194"/>
                    </a:lnTo>
                    <a:lnTo>
                      <a:pt x="134" y="187"/>
                    </a:lnTo>
                    <a:lnTo>
                      <a:pt x="150" y="179"/>
                    </a:lnTo>
                    <a:lnTo>
                      <a:pt x="163" y="166"/>
                    </a:lnTo>
                    <a:lnTo>
                      <a:pt x="175" y="152"/>
                    </a:lnTo>
                    <a:lnTo>
                      <a:pt x="185" y="136"/>
                    </a:lnTo>
                    <a:lnTo>
                      <a:pt x="190" y="118"/>
                    </a:lnTo>
                    <a:lnTo>
                      <a:pt x="191" y="98"/>
                    </a:lnTo>
                    <a:lnTo>
                      <a:pt x="190" y="78"/>
                    </a:lnTo>
                    <a:lnTo>
                      <a:pt x="185" y="60"/>
                    </a:lnTo>
                    <a:lnTo>
                      <a:pt x="175" y="43"/>
                    </a:lnTo>
                    <a:lnTo>
                      <a:pt x="163" y="28"/>
                    </a:lnTo>
                    <a:lnTo>
                      <a:pt x="150" y="17"/>
                    </a:lnTo>
                    <a:lnTo>
                      <a:pt x="134" y="8"/>
                    </a:lnTo>
                    <a:lnTo>
                      <a:pt x="115" y="2"/>
                    </a:lnTo>
                    <a:lnTo>
                      <a:pt x="95" y="0"/>
                    </a:lnTo>
                    <a:lnTo>
                      <a:pt x="76" y="2"/>
                    </a:lnTo>
                    <a:lnTo>
                      <a:pt x="57" y="8"/>
                    </a:lnTo>
                    <a:lnTo>
                      <a:pt x="43" y="17"/>
                    </a:lnTo>
                    <a:lnTo>
                      <a:pt x="28" y="28"/>
                    </a:lnTo>
                    <a:lnTo>
                      <a:pt x="16" y="43"/>
                    </a:lnTo>
                    <a:lnTo>
                      <a:pt x="8" y="60"/>
                    </a:lnTo>
                    <a:lnTo>
                      <a:pt x="1" y="78"/>
                    </a:lnTo>
                    <a:lnTo>
                      <a:pt x="0" y="98"/>
                    </a:lnTo>
                    <a:lnTo>
                      <a:pt x="1" y="118"/>
                    </a:lnTo>
                    <a:lnTo>
                      <a:pt x="8" y="136"/>
                    </a:lnTo>
                    <a:lnTo>
                      <a:pt x="16" y="152"/>
                    </a:lnTo>
                    <a:lnTo>
                      <a:pt x="28" y="166"/>
                    </a:lnTo>
                    <a:lnTo>
                      <a:pt x="43" y="179"/>
                    </a:lnTo>
                    <a:lnTo>
                      <a:pt x="57" y="187"/>
                    </a:lnTo>
                    <a:lnTo>
                      <a:pt x="76" y="194"/>
                    </a:lnTo>
                    <a:lnTo>
                      <a:pt x="95" y="195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4616450" y="1557338"/>
                <a:ext cx="120650" cy="123825"/>
              </a:xfrm>
              <a:custGeom>
                <a:avLst/>
                <a:gdLst>
                  <a:gd name="T0" fmla="*/ 39 w 76"/>
                  <a:gd name="T1" fmla="*/ 78 h 78"/>
                  <a:gd name="T2" fmla="*/ 54 w 76"/>
                  <a:gd name="T3" fmla="*/ 75 h 78"/>
                  <a:gd name="T4" fmla="*/ 66 w 76"/>
                  <a:gd name="T5" fmla="*/ 66 h 78"/>
                  <a:gd name="T6" fmla="*/ 72 w 76"/>
                  <a:gd name="T7" fmla="*/ 53 h 78"/>
                  <a:gd name="T8" fmla="*/ 76 w 76"/>
                  <a:gd name="T9" fmla="*/ 38 h 78"/>
                  <a:gd name="T10" fmla="*/ 72 w 76"/>
                  <a:gd name="T11" fmla="*/ 23 h 78"/>
                  <a:gd name="T12" fmla="*/ 66 w 76"/>
                  <a:gd name="T13" fmla="*/ 12 h 78"/>
                  <a:gd name="T14" fmla="*/ 54 w 76"/>
                  <a:gd name="T15" fmla="*/ 4 h 78"/>
                  <a:gd name="T16" fmla="*/ 39 w 76"/>
                  <a:gd name="T17" fmla="*/ 0 h 78"/>
                  <a:gd name="T18" fmla="*/ 24 w 76"/>
                  <a:gd name="T19" fmla="*/ 4 h 78"/>
                  <a:gd name="T20" fmla="*/ 11 w 76"/>
                  <a:gd name="T21" fmla="*/ 12 h 78"/>
                  <a:gd name="T22" fmla="*/ 3 w 76"/>
                  <a:gd name="T23" fmla="*/ 23 h 78"/>
                  <a:gd name="T24" fmla="*/ 0 w 76"/>
                  <a:gd name="T25" fmla="*/ 38 h 78"/>
                  <a:gd name="T26" fmla="*/ 3 w 76"/>
                  <a:gd name="T27" fmla="*/ 53 h 78"/>
                  <a:gd name="T28" fmla="*/ 11 w 76"/>
                  <a:gd name="T29" fmla="*/ 66 h 78"/>
                  <a:gd name="T30" fmla="*/ 24 w 76"/>
                  <a:gd name="T31" fmla="*/ 75 h 78"/>
                  <a:gd name="T32" fmla="*/ 39 w 76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78">
                    <a:moveTo>
                      <a:pt x="39" y="78"/>
                    </a:moveTo>
                    <a:lnTo>
                      <a:pt x="54" y="75"/>
                    </a:lnTo>
                    <a:lnTo>
                      <a:pt x="66" y="66"/>
                    </a:lnTo>
                    <a:lnTo>
                      <a:pt x="72" y="53"/>
                    </a:lnTo>
                    <a:lnTo>
                      <a:pt x="76" y="38"/>
                    </a:lnTo>
                    <a:lnTo>
                      <a:pt x="72" y="23"/>
                    </a:lnTo>
                    <a:lnTo>
                      <a:pt x="66" y="12"/>
                    </a:lnTo>
                    <a:lnTo>
                      <a:pt x="54" y="4"/>
                    </a:lnTo>
                    <a:lnTo>
                      <a:pt x="39" y="0"/>
                    </a:lnTo>
                    <a:lnTo>
                      <a:pt x="24" y="4"/>
                    </a:lnTo>
                    <a:lnTo>
                      <a:pt x="11" y="12"/>
                    </a:lnTo>
                    <a:lnTo>
                      <a:pt x="3" y="23"/>
                    </a:lnTo>
                    <a:lnTo>
                      <a:pt x="0" y="38"/>
                    </a:lnTo>
                    <a:lnTo>
                      <a:pt x="3" y="53"/>
                    </a:lnTo>
                    <a:lnTo>
                      <a:pt x="11" y="66"/>
                    </a:lnTo>
                    <a:lnTo>
                      <a:pt x="24" y="75"/>
                    </a:lnTo>
                    <a:lnTo>
                      <a:pt x="39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4244975" y="2154238"/>
                <a:ext cx="793750" cy="2916237"/>
              </a:xfrm>
              <a:custGeom>
                <a:avLst/>
                <a:gdLst>
                  <a:gd name="T0" fmla="*/ 4 w 500"/>
                  <a:gd name="T1" fmla="*/ 94 h 1837"/>
                  <a:gd name="T2" fmla="*/ 10 w 500"/>
                  <a:gd name="T3" fmla="*/ 117 h 1837"/>
                  <a:gd name="T4" fmla="*/ 25 w 500"/>
                  <a:gd name="T5" fmla="*/ 180 h 1837"/>
                  <a:gd name="T6" fmla="*/ 48 w 500"/>
                  <a:gd name="T7" fmla="*/ 273 h 1837"/>
                  <a:gd name="T8" fmla="*/ 73 w 500"/>
                  <a:gd name="T9" fmla="*/ 388 h 1837"/>
                  <a:gd name="T10" fmla="*/ 100 w 500"/>
                  <a:gd name="T11" fmla="*/ 517 h 1837"/>
                  <a:gd name="T12" fmla="*/ 123 w 500"/>
                  <a:gd name="T13" fmla="*/ 651 h 1837"/>
                  <a:gd name="T14" fmla="*/ 139 w 500"/>
                  <a:gd name="T15" fmla="*/ 780 h 1837"/>
                  <a:gd name="T16" fmla="*/ 146 w 500"/>
                  <a:gd name="T17" fmla="*/ 896 h 1837"/>
                  <a:gd name="T18" fmla="*/ 141 w 500"/>
                  <a:gd name="T19" fmla="*/ 1005 h 1837"/>
                  <a:gd name="T20" fmla="*/ 124 w 500"/>
                  <a:gd name="T21" fmla="*/ 1116 h 1837"/>
                  <a:gd name="T22" fmla="*/ 101 w 500"/>
                  <a:gd name="T23" fmla="*/ 1228 h 1837"/>
                  <a:gd name="T24" fmla="*/ 75 w 500"/>
                  <a:gd name="T25" fmla="*/ 1338 h 1837"/>
                  <a:gd name="T26" fmla="*/ 47 w 500"/>
                  <a:gd name="T27" fmla="*/ 1440 h 1837"/>
                  <a:gd name="T28" fmla="*/ 24 w 500"/>
                  <a:gd name="T29" fmla="*/ 1534 h 1837"/>
                  <a:gd name="T30" fmla="*/ 7 w 500"/>
                  <a:gd name="T31" fmla="*/ 1617 h 1837"/>
                  <a:gd name="T32" fmla="*/ 0 w 500"/>
                  <a:gd name="T33" fmla="*/ 1683 h 1837"/>
                  <a:gd name="T34" fmla="*/ 7 w 500"/>
                  <a:gd name="T35" fmla="*/ 1725 h 1837"/>
                  <a:gd name="T36" fmla="*/ 25 w 500"/>
                  <a:gd name="T37" fmla="*/ 1756 h 1837"/>
                  <a:gd name="T38" fmla="*/ 52 w 500"/>
                  <a:gd name="T39" fmla="*/ 1782 h 1837"/>
                  <a:gd name="T40" fmla="*/ 83 w 500"/>
                  <a:gd name="T41" fmla="*/ 1802 h 1837"/>
                  <a:gd name="T42" fmla="*/ 120 w 500"/>
                  <a:gd name="T43" fmla="*/ 1817 h 1837"/>
                  <a:gd name="T44" fmla="*/ 154 w 500"/>
                  <a:gd name="T45" fmla="*/ 1827 h 1837"/>
                  <a:gd name="T46" fmla="*/ 189 w 500"/>
                  <a:gd name="T47" fmla="*/ 1834 h 1837"/>
                  <a:gd name="T48" fmla="*/ 217 w 500"/>
                  <a:gd name="T49" fmla="*/ 1837 h 1837"/>
                  <a:gd name="T50" fmla="*/ 305 w 500"/>
                  <a:gd name="T51" fmla="*/ 1834 h 1837"/>
                  <a:gd name="T52" fmla="*/ 335 w 500"/>
                  <a:gd name="T53" fmla="*/ 1829 h 1837"/>
                  <a:gd name="T54" fmla="*/ 366 w 500"/>
                  <a:gd name="T55" fmla="*/ 1822 h 1837"/>
                  <a:gd name="T56" fmla="*/ 399 w 500"/>
                  <a:gd name="T57" fmla="*/ 1811 h 1837"/>
                  <a:gd name="T58" fmla="*/ 430 w 500"/>
                  <a:gd name="T59" fmla="*/ 1796 h 1837"/>
                  <a:gd name="T60" fmla="*/ 457 w 500"/>
                  <a:gd name="T61" fmla="*/ 1776 h 1837"/>
                  <a:gd name="T62" fmla="*/ 480 w 500"/>
                  <a:gd name="T63" fmla="*/ 1751 h 1837"/>
                  <a:gd name="T64" fmla="*/ 495 w 500"/>
                  <a:gd name="T65" fmla="*/ 1721 h 1837"/>
                  <a:gd name="T66" fmla="*/ 500 w 500"/>
                  <a:gd name="T67" fmla="*/ 1683 h 1837"/>
                  <a:gd name="T68" fmla="*/ 493 w 500"/>
                  <a:gd name="T69" fmla="*/ 1617 h 1837"/>
                  <a:gd name="T70" fmla="*/ 477 w 500"/>
                  <a:gd name="T71" fmla="*/ 1534 h 1837"/>
                  <a:gd name="T72" fmla="*/ 454 w 500"/>
                  <a:gd name="T73" fmla="*/ 1440 h 1837"/>
                  <a:gd name="T74" fmla="*/ 425 w 500"/>
                  <a:gd name="T75" fmla="*/ 1338 h 1837"/>
                  <a:gd name="T76" fmla="*/ 399 w 500"/>
                  <a:gd name="T77" fmla="*/ 1228 h 1837"/>
                  <a:gd name="T78" fmla="*/ 376 w 500"/>
                  <a:gd name="T79" fmla="*/ 1116 h 1837"/>
                  <a:gd name="T80" fmla="*/ 359 w 500"/>
                  <a:gd name="T81" fmla="*/ 1005 h 1837"/>
                  <a:gd name="T82" fmla="*/ 354 w 500"/>
                  <a:gd name="T83" fmla="*/ 896 h 1837"/>
                  <a:gd name="T84" fmla="*/ 361 w 500"/>
                  <a:gd name="T85" fmla="*/ 790 h 1837"/>
                  <a:gd name="T86" fmla="*/ 374 w 500"/>
                  <a:gd name="T87" fmla="*/ 673 h 1837"/>
                  <a:gd name="T88" fmla="*/ 396 w 500"/>
                  <a:gd name="T89" fmla="*/ 550 h 1837"/>
                  <a:gd name="T90" fmla="*/ 419 w 500"/>
                  <a:gd name="T91" fmla="*/ 431 h 1837"/>
                  <a:gd name="T92" fmla="*/ 442 w 500"/>
                  <a:gd name="T93" fmla="*/ 319 h 1837"/>
                  <a:gd name="T94" fmla="*/ 465 w 500"/>
                  <a:gd name="T95" fmla="*/ 223 h 1837"/>
                  <a:gd name="T96" fmla="*/ 482 w 500"/>
                  <a:gd name="T97" fmla="*/ 150 h 1837"/>
                  <a:gd name="T98" fmla="*/ 493 w 500"/>
                  <a:gd name="T99" fmla="*/ 106 h 1837"/>
                  <a:gd name="T100" fmla="*/ 255 w 500"/>
                  <a:gd name="T101" fmla="*/ 0 h 1837"/>
                  <a:gd name="T102" fmla="*/ 4 w 500"/>
                  <a:gd name="T103" fmla="*/ 94 h 1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0" h="1837">
                    <a:moveTo>
                      <a:pt x="4" y="94"/>
                    </a:moveTo>
                    <a:lnTo>
                      <a:pt x="10" y="117"/>
                    </a:lnTo>
                    <a:lnTo>
                      <a:pt x="25" y="180"/>
                    </a:lnTo>
                    <a:lnTo>
                      <a:pt x="48" y="273"/>
                    </a:lnTo>
                    <a:lnTo>
                      <a:pt x="73" y="388"/>
                    </a:lnTo>
                    <a:lnTo>
                      <a:pt x="100" y="517"/>
                    </a:lnTo>
                    <a:lnTo>
                      <a:pt x="123" y="651"/>
                    </a:lnTo>
                    <a:lnTo>
                      <a:pt x="139" y="780"/>
                    </a:lnTo>
                    <a:lnTo>
                      <a:pt x="146" y="896"/>
                    </a:lnTo>
                    <a:lnTo>
                      <a:pt x="141" y="1005"/>
                    </a:lnTo>
                    <a:lnTo>
                      <a:pt x="124" y="1116"/>
                    </a:lnTo>
                    <a:lnTo>
                      <a:pt x="101" y="1228"/>
                    </a:lnTo>
                    <a:lnTo>
                      <a:pt x="75" y="1338"/>
                    </a:lnTo>
                    <a:lnTo>
                      <a:pt x="47" y="1440"/>
                    </a:lnTo>
                    <a:lnTo>
                      <a:pt x="24" y="1534"/>
                    </a:lnTo>
                    <a:lnTo>
                      <a:pt x="7" y="1617"/>
                    </a:lnTo>
                    <a:lnTo>
                      <a:pt x="0" y="1683"/>
                    </a:lnTo>
                    <a:lnTo>
                      <a:pt x="7" y="1725"/>
                    </a:lnTo>
                    <a:lnTo>
                      <a:pt x="25" y="1756"/>
                    </a:lnTo>
                    <a:lnTo>
                      <a:pt x="52" y="1782"/>
                    </a:lnTo>
                    <a:lnTo>
                      <a:pt x="83" y="1802"/>
                    </a:lnTo>
                    <a:lnTo>
                      <a:pt x="120" y="1817"/>
                    </a:lnTo>
                    <a:lnTo>
                      <a:pt x="154" y="1827"/>
                    </a:lnTo>
                    <a:lnTo>
                      <a:pt x="189" y="1834"/>
                    </a:lnTo>
                    <a:lnTo>
                      <a:pt x="217" y="1837"/>
                    </a:lnTo>
                    <a:lnTo>
                      <a:pt x="305" y="1834"/>
                    </a:lnTo>
                    <a:lnTo>
                      <a:pt x="335" y="1829"/>
                    </a:lnTo>
                    <a:lnTo>
                      <a:pt x="366" y="1822"/>
                    </a:lnTo>
                    <a:lnTo>
                      <a:pt x="399" y="1811"/>
                    </a:lnTo>
                    <a:lnTo>
                      <a:pt x="430" y="1796"/>
                    </a:lnTo>
                    <a:lnTo>
                      <a:pt x="457" y="1776"/>
                    </a:lnTo>
                    <a:lnTo>
                      <a:pt x="480" y="1751"/>
                    </a:lnTo>
                    <a:lnTo>
                      <a:pt x="495" y="1721"/>
                    </a:lnTo>
                    <a:lnTo>
                      <a:pt x="500" y="1683"/>
                    </a:lnTo>
                    <a:lnTo>
                      <a:pt x="493" y="1617"/>
                    </a:lnTo>
                    <a:lnTo>
                      <a:pt x="477" y="1534"/>
                    </a:lnTo>
                    <a:lnTo>
                      <a:pt x="454" y="1440"/>
                    </a:lnTo>
                    <a:lnTo>
                      <a:pt x="425" y="1338"/>
                    </a:lnTo>
                    <a:lnTo>
                      <a:pt x="399" y="1228"/>
                    </a:lnTo>
                    <a:lnTo>
                      <a:pt x="376" y="1116"/>
                    </a:lnTo>
                    <a:lnTo>
                      <a:pt x="359" y="1005"/>
                    </a:lnTo>
                    <a:lnTo>
                      <a:pt x="354" y="896"/>
                    </a:lnTo>
                    <a:lnTo>
                      <a:pt x="361" y="790"/>
                    </a:lnTo>
                    <a:lnTo>
                      <a:pt x="374" y="673"/>
                    </a:lnTo>
                    <a:lnTo>
                      <a:pt x="396" y="550"/>
                    </a:lnTo>
                    <a:lnTo>
                      <a:pt x="419" y="431"/>
                    </a:lnTo>
                    <a:lnTo>
                      <a:pt x="442" y="319"/>
                    </a:lnTo>
                    <a:lnTo>
                      <a:pt x="465" y="223"/>
                    </a:lnTo>
                    <a:lnTo>
                      <a:pt x="482" y="150"/>
                    </a:lnTo>
                    <a:lnTo>
                      <a:pt x="493" y="106"/>
                    </a:lnTo>
                    <a:lnTo>
                      <a:pt x="255" y="0"/>
                    </a:lnTo>
                    <a:lnTo>
                      <a:pt x="4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4151313" y="5038725"/>
                <a:ext cx="992188" cy="192087"/>
              </a:xfrm>
              <a:custGeom>
                <a:avLst/>
                <a:gdLst>
                  <a:gd name="T0" fmla="*/ 346 w 625"/>
                  <a:gd name="T1" fmla="*/ 121 h 121"/>
                  <a:gd name="T2" fmla="*/ 407 w 625"/>
                  <a:gd name="T3" fmla="*/ 118 h 121"/>
                  <a:gd name="T4" fmla="*/ 461 w 625"/>
                  <a:gd name="T5" fmla="*/ 114 h 121"/>
                  <a:gd name="T6" fmla="*/ 511 w 625"/>
                  <a:gd name="T7" fmla="*/ 108 h 121"/>
                  <a:gd name="T8" fmla="*/ 554 w 625"/>
                  <a:gd name="T9" fmla="*/ 99 h 121"/>
                  <a:gd name="T10" fmla="*/ 587 w 625"/>
                  <a:gd name="T11" fmla="*/ 89 h 121"/>
                  <a:gd name="T12" fmla="*/ 610 w 625"/>
                  <a:gd name="T13" fmla="*/ 80 h 121"/>
                  <a:gd name="T14" fmla="*/ 623 w 625"/>
                  <a:gd name="T15" fmla="*/ 68 h 121"/>
                  <a:gd name="T16" fmla="*/ 623 w 625"/>
                  <a:gd name="T17" fmla="*/ 55 h 121"/>
                  <a:gd name="T18" fmla="*/ 610 w 625"/>
                  <a:gd name="T19" fmla="*/ 43 h 121"/>
                  <a:gd name="T20" fmla="*/ 587 w 625"/>
                  <a:gd name="T21" fmla="*/ 33 h 121"/>
                  <a:gd name="T22" fmla="*/ 554 w 625"/>
                  <a:gd name="T23" fmla="*/ 23 h 121"/>
                  <a:gd name="T24" fmla="*/ 511 w 625"/>
                  <a:gd name="T25" fmla="*/ 15 h 121"/>
                  <a:gd name="T26" fmla="*/ 461 w 625"/>
                  <a:gd name="T27" fmla="*/ 8 h 121"/>
                  <a:gd name="T28" fmla="*/ 407 w 625"/>
                  <a:gd name="T29" fmla="*/ 3 h 121"/>
                  <a:gd name="T30" fmla="*/ 346 w 625"/>
                  <a:gd name="T31" fmla="*/ 0 h 121"/>
                  <a:gd name="T32" fmla="*/ 283 w 625"/>
                  <a:gd name="T33" fmla="*/ 0 h 121"/>
                  <a:gd name="T34" fmla="*/ 220 w 625"/>
                  <a:gd name="T35" fmla="*/ 3 h 121"/>
                  <a:gd name="T36" fmla="*/ 164 w 625"/>
                  <a:gd name="T37" fmla="*/ 8 h 121"/>
                  <a:gd name="T38" fmla="*/ 114 w 625"/>
                  <a:gd name="T39" fmla="*/ 15 h 121"/>
                  <a:gd name="T40" fmla="*/ 71 w 625"/>
                  <a:gd name="T41" fmla="*/ 23 h 121"/>
                  <a:gd name="T42" fmla="*/ 38 w 625"/>
                  <a:gd name="T43" fmla="*/ 33 h 121"/>
                  <a:gd name="T44" fmla="*/ 15 w 625"/>
                  <a:gd name="T45" fmla="*/ 43 h 121"/>
                  <a:gd name="T46" fmla="*/ 2 w 625"/>
                  <a:gd name="T47" fmla="*/ 55 h 121"/>
                  <a:gd name="T48" fmla="*/ 2 w 625"/>
                  <a:gd name="T49" fmla="*/ 68 h 121"/>
                  <a:gd name="T50" fmla="*/ 15 w 625"/>
                  <a:gd name="T51" fmla="*/ 80 h 121"/>
                  <a:gd name="T52" fmla="*/ 38 w 625"/>
                  <a:gd name="T53" fmla="*/ 89 h 121"/>
                  <a:gd name="T54" fmla="*/ 71 w 625"/>
                  <a:gd name="T55" fmla="*/ 99 h 121"/>
                  <a:gd name="T56" fmla="*/ 114 w 625"/>
                  <a:gd name="T57" fmla="*/ 108 h 121"/>
                  <a:gd name="T58" fmla="*/ 164 w 625"/>
                  <a:gd name="T59" fmla="*/ 114 h 121"/>
                  <a:gd name="T60" fmla="*/ 220 w 625"/>
                  <a:gd name="T61" fmla="*/ 118 h 121"/>
                  <a:gd name="T62" fmla="*/ 283 w 625"/>
                  <a:gd name="T6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25" h="121">
                    <a:moveTo>
                      <a:pt x="314" y="121"/>
                    </a:moveTo>
                    <a:lnTo>
                      <a:pt x="346" y="121"/>
                    </a:lnTo>
                    <a:lnTo>
                      <a:pt x="377" y="119"/>
                    </a:lnTo>
                    <a:lnTo>
                      <a:pt x="407" y="118"/>
                    </a:lnTo>
                    <a:lnTo>
                      <a:pt x="435" y="116"/>
                    </a:lnTo>
                    <a:lnTo>
                      <a:pt x="461" y="114"/>
                    </a:lnTo>
                    <a:lnTo>
                      <a:pt x="488" y="111"/>
                    </a:lnTo>
                    <a:lnTo>
                      <a:pt x="511" y="108"/>
                    </a:lnTo>
                    <a:lnTo>
                      <a:pt x="534" y="103"/>
                    </a:lnTo>
                    <a:lnTo>
                      <a:pt x="554" y="99"/>
                    </a:lnTo>
                    <a:lnTo>
                      <a:pt x="572" y="94"/>
                    </a:lnTo>
                    <a:lnTo>
                      <a:pt x="587" y="89"/>
                    </a:lnTo>
                    <a:lnTo>
                      <a:pt x="600" y="84"/>
                    </a:lnTo>
                    <a:lnTo>
                      <a:pt x="610" y="80"/>
                    </a:lnTo>
                    <a:lnTo>
                      <a:pt x="618" y="73"/>
                    </a:lnTo>
                    <a:lnTo>
                      <a:pt x="623" y="68"/>
                    </a:lnTo>
                    <a:lnTo>
                      <a:pt x="625" y="61"/>
                    </a:lnTo>
                    <a:lnTo>
                      <a:pt x="623" y="55"/>
                    </a:lnTo>
                    <a:lnTo>
                      <a:pt x="618" y="50"/>
                    </a:lnTo>
                    <a:lnTo>
                      <a:pt x="610" y="43"/>
                    </a:lnTo>
                    <a:lnTo>
                      <a:pt x="600" y="38"/>
                    </a:lnTo>
                    <a:lnTo>
                      <a:pt x="587" y="33"/>
                    </a:lnTo>
                    <a:lnTo>
                      <a:pt x="572" y="28"/>
                    </a:lnTo>
                    <a:lnTo>
                      <a:pt x="554" y="23"/>
                    </a:lnTo>
                    <a:lnTo>
                      <a:pt x="534" y="18"/>
                    </a:lnTo>
                    <a:lnTo>
                      <a:pt x="511" y="15"/>
                    </a:lnTo>
                    <a:lnTo>
                      <a:pt x="488" y="10"/>
                    </a:lnTo>
                    <a:lnTo>
                      <a:pt x="461" y="8"/>
                    </a:lnTo>
                    <a:lnTo>
                      <a:pt x="435" y="5"/>
                    </a:lnTo>
                    <a:lnTo>
                      <a:pt x="407" y="3"/>
                    </a:lnTo>
                    <a:lnTo>
                      <a:pt x="377" y="2"/>
                    </a:lnTo>
                    <a:lnTo>
                      <a:pt x="346" y="0"/>
                    </a:lnTo>
                    <a:lnTo>
                      <a:pt x="314" y="0"/>
                    </a:lnTo>
                    <a:lnTo>
                      <a:pt x="283" y="0"/>
                    </a:lnTo>
                    <a:lnTo>
                      <a:pt x="251" y="2"/>
                    </a:lnTo>
                    <a:lnTo>
                      <a:pt x="220" y="3"/>
                    </a:lnTo>
                    <a:lnTo>
                      <a:pt x="192" y="5"/>
                    </a:lnTo>
                    <a:lnTo>
                      <a:pt x="164" y="8"/>
                    </a:lnTo>
                    <a:lnTo>
                      <a:pt x="139" y="10"/>
                    </a:lnTo>
                    <a:lnTo>
                      <a:pt x="114" y="15"/>
                    </a:lnTo>
                    <a:lnTo>
                      <a:pt x="93" y="18"/>
                    </a:lnTo>
                    <a:lnTo>
                      <a:pt x="71" y="23"/>
                    </a:lnTo>
                    <a:lnTo>
                      <a:pt x="53" y="28"/>
                    </a:lnTo>
                    <a:lnTo>
                      <a:pt x="38" y="33"/>
                    </a:lnTo>
                    <a:lnTo>
                      <a:pt x="25" y="38"/>
                    </a:lnTo>
                    <a:lnTo>
                      <a:pt x="15" y="43"/>
                    </a:lnTo>
                    <a:lnTo>
                      <a:pt x="7" y="50"/>
                    </a:lnTo>
                    <a:lnTo>
                      <a:pt x="2" y="55"/>
                    </a:lnTo>
                    <a:lnTo>
                      <a:pt x="0" y="61"/>
                    </a:lnTo>
                    <a:lnTo>
                      <a:pt x="2" y="68"/>
                    </a:lnTo>
                    <a:lnTo>
                      <a:pt x="7" y="73"/>
                    </a:lnTo>
                    <a:lnTo>
                      <a:pt x="15" y="80"/>
                    </a:lnTo>
                    <a:lnTo>
                      <a:pt x="25" y="84"/>
                    </a:lnTo>
                    <a:lnTo>
                      <a:pt x="38" y="89"/>
                    </a:lnTo>
                    <a:lnTo>
                      <a:pt x="53" y="94"/>
                    </a:lnTo>
                    <a:lnTo>
                      <a:pt x="71" y="99"/>
                    </a:lnTo>
                    <a:lnTo>
                      <a:pt x="93" y="103"/>
                    </a:lnTo>
                    <a:lnTo>
                      <a:pt x="114" y="108"/>
                    </a:lnTo>
                    <a:lnTo>
                      <a:pt x="139" y="111"/>
                    </a:lnTo>
                    <a:lnTo>
                      <a:pt x="164" y="114"/>
                    </a:lnTo>
                    <a:lnTo>
                      <a:pt x="192" y="116"/>
                    </a:lnTo>
                    <a:lnTo>
                      <a:pt x="220" y="118"/>
                    </a:lnTo>
                    <a:lnTo>
                      <a:pt x="251" y="119"/>
                    </a:lnTo>
                    <a:lnTo>
                      <a:pt x="283" y="121"/>
                    </a:lnTo>
                    <a:lnTo>
                      <a:pt x="314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4589463" y="1854200"/>
                <a:ext cx="112713" cy="889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4337050" y="2230438"/>
                <a:ext cx="609600" cy="2760662"/>
              </a:xfrm>
              <a:custGeom>
                <a:avLst/>
                <a:gdLst>
                  <a:gd name="T0" fmla="*/ 7 w 384"/>
                  <a:gd name="T1" fmla="*/ 53 h 1739"/>
                  <a:gd name="T2" fmla="*/ 12 w 384"/>
                  <a:gd name="T3" fmla="*/ 74 h 1739"/>
                  <a:gd name="T4" fmla="*/ 27 w 384"/>
                  <a:gd name="T5" fmla="*/ 134 h 1739"/>
                  <a:gd name="T6" fmla="*/ 48 w 384"/>
                  <a:gd name="T7" fmla="*/ 223 h 1739"/>
                  <a:gd name="T8" fmla="*/ 73 w 384"/>
                  <a:gd name="T9" fmla="*/ 334 h 1739"/>
                  <a:gd name="T10" fmla="*/ 96 w 384"/>
                  <a:gd name="T11" fmla="*/ 459 h 1739"/>
                  <a:gd name="T12" fmla="*/ 118 w 384"/>
                  <a:gd name="T13" fmla="*/ 592 h 1739"/>
                  <a:gd name="T14" fmla="*/ 131 w 384"/>
                  <a:gd name="T15" fmla="*/ 722 h 1739"/>
                  <a:gd name="T16" fmla="*/ 136 w 384"/>
                  <a:gd name="T17" fmla="*/ 845 h 1739"/>
                  <a:gd name="T18" fmla="*/ 129 w 384"/>
                  <a:gd name="T19" fmla="*/ 964 h 1739"/>
                  <a:gd name="T20" fmla="*/ 113 w 384"/>
                  <a:gd name="T21" fmla="*/ 1088 h 1739"/>
                  <a:gd name="T22" fmla="*/ 91 w 384"/>
                  <a:gd name="T23" fmla="*/ 1210 h 1739"/>
                  <a:gd name="T24" fmla="*/ 66 w 384"/>
                  <a:gd name="T25" fmla="*/ 1329 h 1739"/>
                  <a:gd name="T26" fmla="*/ 42 w 384"/>
                  <a:gd name="T27" fmla="*/ 1437 h 1739"/>
                  <a:gd name="T28" fmla="*/ 22 w 384"/>
                  <a:gd name="T29" fmla="*/ 1528 h 1739"/>
                  <a:gd name="T30" fmla="*/ 5 w 384"/>
                  <a:gd name="T31" fmla="*/ 1597 h 1739"/>
                  <a:gd name="T32" fmla="*/ 0 w 384"/>
                  <a:gd name="T33" fmla="*/ 1642 h 1739"/>
                  <a:gd name="T34" fmla="*/ 5 w 384"/>
                  <a:gd name="T35" fmla="*/ 1662 h 1739"/>
                  <a:gd name="T36" fmla="*/ 17 w 384"/>
                  <a:gd name="T37" fmla="*/ 1678 h 1739"/>
                  <a:gd name="T38" fmla="*/ 35 w 384"/>
                  <a:gd name="T39" fmla="*/ 1693 h 1739"/>
                  <a:gd name="T40" fmla="*/ 57 w 384"/>
                  <a:gd name="T41" fmla="*/ 1706 h 1739"/>
                  <a:gd name="T42" fmla="*/ 81 w 384"/>
                  <a:gd name="T43" fmla="*/ 1718 h 1739"/>
                  <a:gd name="T44" fmla="*/ 108 w 384"/>
                  <a:gd name="T45" fmla="*/ 1726 h 1739"/>
                  <a:gd name="T46" fmla="*/ 133 w 384"/>
                  <a:gd name="T47" fmla="*/ 1734 h 1739"/>
                  <a:gd name="T48" fmla="*/ 156 w 384"/>
                  <a:gd name="T49" fmla="*/ 1739 h 1739"/>
                  <a:gd name="T50" fmla="*/ 247 w 384"/>
                  <a:gd name="T51" fmla="*/ 1736 h 1739"/>
                  <a:gd name="T52" fmla="*/ 268 w 384"/>
                  <a:gd name="T53" fmla="*/ 1729 h 1739"/>
                  <a:gd name="T54" fmla="*/ 291 w 384"/>
                  <a:gd name="T55" fmla="*/ 1723 h 1739"/>
                  <a:gd name="T56" fmla="*/ 315 w 384"/>
                  <a:gd name="T57" fmla="*/ 1713 h 1739"/>
                  <a:gd name="T58" fmla="*/ 336 w 384"/>
                  <a:gd name="T59" fmla="*/ 1701 h 1739"/>
                  <a:gd name="T60" fmla="*/ 356 w 384"/>
                  <a:gd name="T61" fmla="*/ 1690 h 1739"/>
                  <a:gd name="T62" fmla="*/ 371 w 384"/>
                  <a:gd name="T63" fmla="*/ 1675 h 1739"/>
                  <a:gd name="T64" fmla="*/ 381 w 384"/>
                  <a:gd name="T65" fmla="*/ 1660 h 1739"/>
                  <a:gd name="T66" fmla="*/ 384 w 384"/>
                  <a:gd name="T67" fmla="*/ 1642 h 1739"/>
                  <a:gd name="T68" fmla="*/ 379 w 384"/>
                  <a:gd name="T69" fmla="*/ 1597 h 1739"/>
                  <a:gd name="T70" fmla="*/ 364 w 384"/>
                  <a:gd name="T71" fmla="*/ 1528 h 1739"/>
                  <a:gd name="T72" fmla="*/ 343 w 384"/>
                  <a:gd name="T73" fmla="*/ 1437 h 1739"/>
                  <a:gd name="T74" fmla="*/ 318 w 384"/>
                  <a:gd name="T75" fmla="*/ 1329 h 1739"/>
                  <a:gd name="T76" fmla="*/ 295 w 384"/>
                  <a:gd name="T77" fmla="*/ 1210 h 1739"/>
                  <a:gd name="T78" fmla="*/ 273 w 384"/>
                  <a:gd name="T79" fmla="*/ 1088 h 1739"/>
                  <a:gd name="T80" fmla="*/ 257 w 384"/>
                  <a:gd name="T81" fmla="*/ 964 h 1739"/>
                  <a:gd name="T82" fmla="*/ 250 w 384"/>
                  <a:gd name="T83" fmla="*/ 845 h 1739"/>
                  <a:gd name="T84" fmla="*/ 255 w 384"/>
                  <a:gd name="T85" fmla="*/ 722 h 1739"/>
                  <a:gd name="T86" fmla="*/ 270 w 384"/>
                  <a:gd name="T87" fmla="*/ 592 h 1739"/>
                  <a:gd name="T88" fmla="*/ 290 w 384"/>
                  <a:gd name="T89" fmla="*/ 459 h 1739"/>
                  <a:gd name="T90" fmla="*/ 313 w 384"/>
                  <a:gd name="T91" fmla="*/ 334 h 1739"/>
                  <a:gd name="T92" fmla="*/ 336 w 384"/>
                  <a:gd name="T93" fmla="*/ 223 h 1739"/>
                  <a:gd name="T94" fmla="*/ 358 w 384"/>
                  <a:gd name="T95" fmla="*/ 134 h 1739"/>
                  <a:gd name="T96" fmla="*/ 372 w 384"/>
                  <a:gd name="T97" fmla="*/ 74 h 1739"/>
                  <a:gd name="T98" fmla="*/ 377 w 384"/>
                  <a:gd name="T99" fmla="*/ 53 h 1739"/>
                  <a:gd name="T100" fmla="*/ 197 w 384"/>
                  <a:gd name="T101" fmla="*/ 0 h 1739"/>
                  <a:gd name="T102" fmla="*/ 7 w 384"/>
                  <a:gd name="T103" fmla="*/ 53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4" h="1739">
                    <a:moveTo>
                      <a:pt x="7" y="53"/>
                    </a:moveTo>
                    <a:lnTo>
                      <a:pt x="12" y="74"/>
                    </a:lnTo>
                    <a:lnTo>
                      <a:pt x="27" y="134"/>
                    </a:lnTo>
                    <a:lnTo>
                      <a:pt x="48" y="223"/>
                    </a:lnTo>
                    <a:lnTo>
                      <a:pt x="73" y="334"/>
                    </a:lnTo>
                    <a:lnTo>
                      <a:pt x="96" y="459"/>
                    </a:lnTo>
                    <a:lnTo>
                      <a:pt x="118" y="592"/>
                    </a:lnTo>
                    <a:lnTo>
                      <a:pt x="131" y="722"/>
                    </a:lnTo>
                    <a:lnTo>
                      <a:pt x="136" y="845"/>
                    </a:lnTo>
                    <a:lnTo>
                      <a:pt x="129" y="964"/>
                    </a:lnTo>
                    <a:lnTo>
                      <a:pt x="113" y="1088"/>
                    </a:lnTo>
                    <a:lnTo>
                      <a:pt x="91" y="1210"/>
                    </a:lnTo>
                    <a:lnTo>
                      <a:pt x="66" y="1329"/>
                    </a:lnTo>
                    <a:lnTo>
                      <a:pt x="42" y="1437"/>
                    </a:lnTo>
                    <a:lnTo>
                      <a:pt x="22" y="1528"/>
                    </a:lnTo>
                    <a:lnTo>
                      <a:pt x="5" y="1597"/>
                    </a:lnTo>
                    <a:lnTo>
                      <a:pt x="0" y="1642"/>
                    </a:lnTo>
                    <a:lnTo>
                      <a:pt x="5" y="1662"/>
                    </a:lnTo>
                    <a:lnTo>
                      <a:pt x="17" y="1678"/>
                    </a:lnTo>
                    <a:lnTo>
                      <a:pt x="35" y="1693"/>
                    </a:lnTo>
                    <a:lnTo>
                      <a:pt x="57" y="1706"/>
                    </a:lnTo>
                    <a:lnTo>
                      <a:pt x="81" y="1718"/>
                    </a:lnTo>
                    <a:lnTo>
                      <a:pt x="108" y="1726"/>
                    </a:lnTo>
                    <a:lnTo>
                      <a:pt x="133" y="1734"/>
                    </a:lnTo>
                    <a:lnTo>
                      <a:pt x="156" y="1739"/>
                    </a:lnTo>
                    <a:lnTo>
                      <a:pt x="247" y="1736"/>
                    </a:lnTo>
                    <a:lnTo>
                      <a:pt x="268" y="1729"/>
                    </a:lnTo>
                    <a:lnTo>
                      <a:pt x="291" y="1723"/>
                    </a:lnTo>
                    <a:lnTo>
                      <a:pt x="315" y="1713"/>
                    </a:lnTo>
                    <a:lnTo>
                      <a:pt x="336" y="1701"/>
                    </a:lnTo>
                    <a:lnTo>
                      <a:pt x="356" y="1690"/>
                    </a:lnTo>
                    <a:lnTo>
                      <a:pt x="371" y="1675"/>
                    </a:lnTo>
                    <a:lnTo>
                      <a:pt x="381" y="1660"/>
                    </a:lnTo>
                    <a:lnTo>
                      <a:pt x="384" y="1642"/>
                    </a:lnTo>
                    <a:lnTo>
                      <a:pt x="379" y="1597"/>
                    </a:lnTo>
                    <a:lnTo>
                      <a:pt x="364" y="1528"/>
                    </a:lnTo>
                    <a:lnTo>
                      <a:pt x="343" y="1437"/>
                    </a:lnTo>
                    <a:lnTo>
                      <a:pt x="318" y="1329"/>
                    </a:lnTo>
                    <a:lnTo>
                      <a:pt x="295" y="1210"/>
                    </a:lnTo>
                    <a:lnTo>
                      <a:pt x="273" y="1088"/>
                    </a:lnTo>
                    <a:lnTo>
                      <a:pt x="257" y="964"/>
                    </a:lnTo>
                    <a:lnTo>
                      <a:pt x="250" y="845"/>
                    </a:lnTo>
                    <a:lnTo>
                      <a:pt x="255" y="722"/>
                    </a:lnTo>
                    <a:lnTo>
                      <a:pt x="270" y="592"/>
                    </a:lnTo>
                    <a:lnTo>
                      <a:pt x="290" y="459"/>
                    </a:lnTo>
                    <a:lnTo>
                      <a:pt x="313" y="334"/>
                    </a:lnTo>
                    <a:lnTo>
                      <a:pt x="336" y="223"/>
                    </a:lnTo>
                    <a:lnTo>
                      <a:pt x="358" y="134"/>
                    </a:lnTo>
                    <a:lnTo>
                      <a:pt x="372" y="74"/>
                    </a:lnTo>
                    <a:lnTo>
                      <a:pt x="377" y="53"/>
                    </a:lnTo>
                    <a:lnTo>
                      <a:pt x="197" y="0"/>
                    </a:lnTo>
                    <a:lnTo>
                      <a:pt x="7" y="53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6608763" y="4392613"/>
                <a:ext cx="198438" cy="171450"/>
              </a:xfrm>
              <a:custGeom>
                <a:avLst/>
                <a:gdLst>
                  <a:gd name="T0" fmla="*/ 18 w 125"/>
                  <a:gd name="T1" fmla="*/ 0 h 108"/>
                  <a:gd name="T2" fmla="*/ 0 w 125"/>
                  <a:gd name="T3" fmla="*/ 108 h 108"/>
                  <a:gd name="T4" fmla="*/ 94 w 125"/>
                  <a:gd name="T5" fmla="*/ 108 h 108"/>
                  <a:gd name="T6" fmla="*/ 125 w 125"/>
                  <a:gd name="T7" fmla="*/ 0 h 108"/>
                  <a:gd name="T8" fmla="*/ 18 w 125"/>
                  <a:gd name="T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08">
                    <a:moveTo>
                      <a:pt x="18" y="0"/>
                    </a:moveTo>
                    <a:lnTo>
                      <a:pt x="0" y="108"/>
                    </a:lnTo>
                    <a:lnTo>
                      <a:pt x="94" y="108"/>
                    </a:lnTo>
                    <a:lnTo>
                      <a:pt x="12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6246813" y="2419350"/>
                <a:ext cx="28575" cy="19446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5453063" y="2432050"/>
                <a:ext cx="811213" cy="1955800"/>
              </a:xfrm>
              <a:custGeom>
                <a:avLst/>
                <a:gdLst>
                  <a:gd name="T0" fmla="*/ 511 w 511"/>
                  <a:gd name="T1" fmla="*/ 3 h 1232"/>
                  <a:gd name="T2" fmla="*/ 18 w 511"/>
                  <a:gd name="T3" fmla="*/ 1232 h 1232"/>
                  <a:gd name="T4" fmla="*/ 0 w 511"/>
                  <a:gd name="T5" fmla="*/ 1232 h 1232"/>
                  <a:gd name="T6" fmla="*/ 488 w 511"/>
                  <a:gd name="T7" fmla="*/ 0 h 1232"/>
                  <a:gd name="T8" fmla="*/ 511 w 511"/>
                  <a:gd name="T9" fmla="*/ 3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1232">
                    <a:moveTo>
                      <a:pt x="511" y="3"/>
                    </a:moveTo>
                    <a:lnTo>
                      <a:pt x="18" y="1232"/>
                    </a:lnTo>
                    <a:lnTo>
                      <a:pt x="0" y="1232"/>
                    </a:lnTo>
                    <a:lnTo>
                      <a:pt x="488" y="0"/>
                    </a:lnTo>
                    <a:lnTo>
                      <a:pt x="5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6246813" y="2419350"/>
                <a:ext cx="804863" cy="1963737"/>
              </a:xfrm>
              <a:custGeom>
                <a:avLst/>
                <a:gdLst>
                  <a:gd name="T0" fmla="*/ 0 w 507"/>
                  <a:gd name="T1" fmla="*/ 0 h 1237"/>
                  <a:gd name="T2" fmla="*/ 489 w 507"/>
                  <a:gd name="T3" fmla="*/ 1237 h 1237"/>
                  <a:gd name="T4" fmla="*/ 507 w 507"/>
                  <a:gd name="T5" fmla="*/ 1237 h 1237"/>
                  <a:gd name="T6" fmla="*/ 28 w 507"/>
                  <a:gd name="T7" fmla="*/ 6 h 1237"/>
                  <a:gd name="T8" fmla="*/ 0 w 507"/>
                  <a:gd name="T9" fmla="*/ 0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" h="1237">
                    <a:moveTo>
                      <a:pt x="0" y="0"/>
                    </a:moveTo>
                    <a:lnTo>
                      <a:pt x="489" y="1237"/>
                    </a:lnTo>
                    <a:lnTo>
                      <a:pt x="507" y="1237"/>
                    </a:lnTo>
                    <a:lnTo>
                      <a:pt x="2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4718050" y="2025650"/>
                <a:ext cx="1641475" cy="430212"/>
              </a:xfrm>
              <a:custGeom>
                <a:avLst/>
                <a:gdLst>
                  <a:gd name="T0" fmla="*/ 30 w 1034"/>
                  <a:gd name="T1" fmla="*/ 16 h 271"/>
                  <a:gd name="T2" fmla="*/ 58 w 1034"/>
                  <a:gd name="T3" fmla="*/ 6 h 271"/>
                  <a:gd name="T4" fmla="*/ 99 w 1034"/>
                  <a:gd name="T5" fmla="*/ 1 h 271"/>
                  <a:gd name="T6" fmla="*/ 154 w 1034"/>
                  <a:gd name="T7" fmla="*/ 1 h 271"/>
                  <a:gd name="T8" fmla="*/ 217 w 1034"/>
                  <a:gd name="T9" fmla="*/ 5 h 271"/>
                  <a:gd name="T10" fmla="*/ 286 w 1034"/>
                  <a:gd name="T11" fmla="*/ 11 h 271"/>
                  <a:gd name="T12" fmla="*/ 361 w 1034"/>
                  <a:gd name="T13" fmla="*/ 21 h 271"/>
                  <a:gd name="T14" fmla="*/ 435 w 1034"/>
                  <a:gd name="T15" fmla="*/ 34 h 271"/>
                  <a:gd name="T16" fmla="*/ 504 w 1034"/>
                  <a:gd name="T17" fmla="*/ 51 h 271"/>
                  <a:gd name="T18" fmla="*/ 569 w 1034"/>
                  <a:gd name="T19" fmla="*/ 71 h 271"/>
                  <a:gd name="T20" fmla="*/ 627 w 1034"/>
                  <a:gd name="T21" fmla="*/ 92 h 271"/>
                  <a:gd name="T22" fmla="*/ 680 w 1034"/>
                  <a:gd name="T23" fmla="*/ 117 h 271"/>
                  <a:gd name="T24" fmla="*/ 724 w 1034"/>
                  <a:gd name="T25" fmla="*/ 140 h 271"/>
                  <a:gd name="T26" fmla="*/ 764 w 1034"/>
                  <a:gd name="T27" fmla="*/ 160 h 271"/>
                  <a:gd name="T28" fmla="*/ 796 w 1034"/>
                  <a:gd name="T29" fmla="*/ 177 h 271"/>
                  <a:gd name="T30" fmla="*/ 820 w 1034"/>
                  <a:gd name="T31" fmla="*/ 188 h 271"/>
                  <a:gd name="T32" fmla="*/ 845 w 1034"/>
                  <a:gd name="T33" fmla="*/ 191 h 271"/>
                  <a:gd name="T34" fmla="*/ 868 w 1034"/>
                  <a:gd name="T35" fmla="*/ 193 h 271"/>
                  <a:gd name="T36" fmla="*/ 883 w 1034"/>
                  <a:gd name="T37" fmla="*/ 191 h 271"/>
                  <a:gd name="T38" fmla="*/ 890 w 1034"/>
                  <a:gd name="T39" fmla="*/ 190 h 271"/>
                  <a:gd name="T40" fmla="*/ 888 w 1034"/>
                  <a:gd name="T41" fmla="*/ 185 h 271"/>
                  <a:gd name="T42" fmla="*/ 882 w 1034"/>
                  <a:gd name="T43" fmla="*/ 155 h 271"/>
                  <a:gd name="T44" fmla="*/ 885 w 1034"/>
                  <a:gd name="T45" fmla="*/ 122 h 271"/>
                  <a:gd name="T46" fmla="*/ 900 w 1034"/>
                  <a:gd name="T47" fmla="*/ 104 h 271"/>
                  <a:gd name="T48" fmla="*/ 925 w 1034"/>
                  <a:gd name="T49" fmla="*/ 91 h 271"/>
                  <a:gd name="T50" fmla="*/ 958 w 1034"/>
                  <a:gd name="T51" fmla="*/ 87 h 271"/>
                  <a:gd name="T52" fmla="*/ 994 w 1034"/>
                  <a:gd name="T53" fmla="*/ 96 h 271"/>
                  <a:gd name="T54" fmla="*/ 1017 w 1034"/>
                  <a:gd name="T55" fmla="*/ 112 h 271"/>
                  <a:gd name="T56" fmla="*/ 1030 w 1034"/>
                  <a:gd name="T57" fmla="*/ 135 h 271"/>
                  <a:gd name="T58" fmla="*/ 1034 w 1034"/>
                  <a:gd name="T59" fmla="*/ 163 h 271"/>
                  <a:gd name="T60" fmla="*/ 1030 w 1034"/>
                  <a:gd name="T61" fmla="*/ 195 h 271"/>
                  <a:gd name="T62" fmla="*/ 1015 w 1034"/>
                  <a:gd name="T63" fmla="*/ 230 h 271"/>
                  <a:gd name="T64" fmla="*/ 989 w 1034"/>
                  <a:gd name="T65" fmla="*/ 256 h 271"/>
                  <a:gd name="T66" fmla="*/ 949 w 1034"/>
                  <a:gd name="T67" fmla="*/ 271 h 271"/>
                  <a:gd name="T68" fmla="*/ 906 w 1034"/>
                  <a:gd name="T69" fmla="*/ 269 h 271"/>
                  <a:gd name="T70" fmla="*/ 867 w 1034"/>
                  <a:gd name="T71" fmla="*/ 263 h 271"/>
                  <a:gd name="T72" fmla="*/ 820 w 1034"/>
                  <a:gd name="T73" fmla="*/ 251 h 271"/>
                  <a:gd name="T74" fmla="*/ 769 w 1034"/>
                  <a:gd name="T75" fmla="*/ 236 h 271"/>
                  <a:gd name="T76" fmla="*/ 716 w 1034"/>
                  <a:gd name="T77" fmla="*/ 221 h 271"/>
                  <a:gd name="T78" fmla="*/ 665 w 1034"/>
                  <a:gd name="T79" fmla="*/ 208 h 271"/>
                  <a:gd name="T80" fmla="*/ 619 w 1034"/>
                  <a:gd name="T81" fmla="*/ 196 h 271"/>
                  <a:gd name="T82" fmla="*/ 579 w 1034"/>
                  <a:gd name="T83" fmla="*/ 188 h 271"/>
                  <a:gd name="T84" fmla="*/ 526 w 1034"/>
                  <a:gd name="T85" fmla="*/ 183 h 271"/>
                  <a:gd name="T86" fmla="*/ 447 w 1034"/>
                  <a:gd name="T87" fmla="*/ 182 h 271"/>
                  <a:gd name="T88" fmla="*/ 366 w 1034"/>
                  <a:gd name="T89" fmla="*/ 182 h 271"/>
                  <a:gd name="T90" fmla="*/ 288 w 1034"/>
                  <a:gd name="T91" fmla="*/ 183 h 271"/>
                  <a:gd name="T92" fmla="*/ 212 w 1034"/>
                  <a:gd name="T93" fmla="*/ 185 h 271"/>
                  <a:gd name="T94" fmla="*/ 142 w 1034"/>
                  <a:gd name="T95" fmla="*/ 187 h 271"/>
                  <a:gd name="T96" fmla="*/ 78 w 1034"/>
                  <a:gd name="T97" fmla="*/ 187 h 271"/>
                  <a:gd name="T98" fmla="*/ 23 w 1034"/>
                  <a:gd name="T99" fmla="*/ 185 h 271"/>
                  <a:gd name="T100" fmla="*/ 23 w 1034"/>
                  <a:gd name="T101" fmla="*/ 23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34" h="271">
                    <a:moveTo>
                      <a:pt x="23" y="23"/>
                    </a:moveTo>
                    <a:lnTo>
                      <a:pt x="30" y="16"/>
                    </a:lnTo>
                    <a:lnTo>
                      <a:pt x="41" y="11"/>
                    </a:lnTo>
                    <a:lnTo>
                      <a:pt x="58" y="6"/>
                    </a:lnTo>
                    <a:lnTo>
                      <a:pt x="76" y="3"/>
                    </a:lnTo>
                    <a:lnTo>
                      <a:pt x="99" y="1"/>
                    </a:lnTo>
                    <a:lnTo>
                      <a:pt x="124" y="0"/>
                    </a:lnTo>
                    <a:lnTo>
                      <a:pt x="154" y="1"/>
                    </a:lnTo>
                    <a:lnTo>
                      <a:pt x="184" y="1"/>
                    </a:lnTo>
                    <a:lnTo>
                      <a:pt x="217" y="5"/>
                    </a:lnTo>
                    <a:lnTo>
                      <a:pt x="251" y="6"/>
                    </a:lnTo>
                    <a:lnTo>
                      <a:pt x="286" y="11"/>
                    </a:lnTo>
                    <a:lnTo>
                      <a:pt x="323" y="16"/>
                    </a:lnTo>
                    <a:lnTo>
                      <a:pt x="361" y="21"/>
                    </a:lnTo>
                    <a:lnTo>
                      <a:pt x="397" y="28"/>
                    </a:lnTo>
                    <a:lnTo>
                      <a:pt x="435" y="34"/>
                    </a:lnTo>
                    <a:lnTo>
                      <a:pt x="471" y="43"/>
                    </a:lnTo>
                    <a:lnTo>
                      <a:pt x="504" y="51"/>
                    </a:lnTo>
                    <a:lnTo>
                      <a:pt x="538" y="61"/>
                    </a:lnTo>
                    <a:lnTo>
                      <a:pt x="569" y="71"/>
                    </a:lnTo>
                    <a:lnTo>
                      <a:pt x="599" y="81"/>
                    </a:lnTo>
                    <a:lnTo>
                      <a:pt x="627" y="92"/>
                    </a:lnTo>
                    <a:lnTo>
                      <a:pt x="653" y="106"/>
                    </a:lnTo>
                    <a:lnTo>
                      <a:pt x="680" y="117"/>
                    </a:lnTo>
                    <a:lnTo>
                      <a:pt x="703" y="129"/>
                    </a:lnTo>
                    <a:lnTo>
                      <a:pt x="724" y="140"/>
                    </a:lnTo>
                    <a:lnTo>
                      <a:pt x="746" y="150"/>
                    </a:lnTo>
                    <a:lnTo>
                      <a:pt x="764" y="160"/>
                    </a:lnTo>
                    <a:lnTo>
                      <a:pt x="781" y="170"/>
                    </a:lnTo>
                    <a:lnTo>
                      <a:pt x="796" y="177"/>
                    </a:lnTo>
                    <a:lnTo>
                      <a:pt x="809" y="183"/>
                    </a:lnTo>
                    <a:lnTo>
                      <a:pt x="820" y="188"/>
                    </a:lnTo>
                    <a:lnTo>
                      <a:pt x="830" y="190"/>
                    </a:lnTo>
                    <a:lnTo>
                      <a:pt x="845" y="191"/>
                    </a:lnTo>
                    <a:lnTo>
                      <a:pt x="858" y="193"/>
                    </a:lnTo>
                    <a:lnTo>
                      <a:pt x="868" y="193"/>
                    </a:lnTo>
                    <a:lnTo>
                      <a:pt x="877" y="191"/>
                    </a:lnTo>
                    <a:lnTo>
                      <a:pt x="883" y="191"/>
                    </a:lnTo>
                    <a:lnTo>
                      <a:pt x="886" y="191"/>
                    </a:lnTo>
                    <a:lnTo>
                      <a:pt x="890" y="190"/>
                    </a:lnTo>
                    <a:lnTo>
                      <a:pt x="890" y="190"/>
                    </a:lnTo>
                    <a:lnTo>
                      <a:pt x="888" y="185"/>
                    </a:lnTo>
                    <a:lnTo>
                      <a:pt x="883" y="173"/>
                    </a:lnTo>
                    <a:lnTo>
                      <a:pt x="882" y="155"/>
                    </a:lnTo>
                    <a:lnTo>
                      <a:pt x="882" y="134"/>
                    </a:lnTo>
                    <a:lnTo>
                      <a:pt x="885" y="122"/>
                    </a:lnTo>
                    <a:lnTo>
                      <a:pt x="891" y="112"/>
                    </a:lnTo>
                    <a:lnTo>
                      <a:pt x="900" y="104"/>
                    </a:lnTo>
                    <a:lnTo>
                      <a:pt x="911" y="97"/>
                    </a:lnTo>
                    <a:lnTo>
                      <a:pt x="925" y="91"/>
                    </a:lnTo>
                    <a:lnTo>
                      <a:pt x="941" y="89"/>
                    </a:lnTo>
                    <a:lnTo>
                      <a:pt x="958" y="87"/>
                    </a:lnTo>
                    <a:lnTo>
                      <a:pt x="977" y="91"/>
                    </a:lnTo>
                    <a:lnTo>
                      <a:pt x="994" y="96"/>
                    </a:lnTo>
                    <a:lnTo>
                      <a:pt x="1007" y="102"/>
                    </a:lnTo>
                    <a:lnTo>
                      <a:pt x="1017" y="112"/>
                    </a:lnTo>
                    <a:lnTo>
                      <a:pt x="1025" y="124"/>
                    </a:lnTo>
                    <a:lnTo>
                      <a:pt x="1030" y="135"/>
                    </a:lnTo>
                    <a:lnTo>
                      <a:pt x="1034" y="149"/>
                    </a:lnTo>
                    <a:lnTo>
                      <a:pt x="1034" y="163"/>
                    </a:lnTo>
                    <a:lnTo>
                      <a:pt x="1034" y="177"/>
                    </a:lnTo>
                    <a:lnTo>
                      <a:pt x="1030" y="195"/>
                    </a:lnTo>
                    <a:lnTo>
                      <a:pt x="1024" y="213"/>
                    </a:lnTo>
                    <a:lnTo>
                      <a:pt x="1015" y="230"/>
                    </a:lnTo>
                    <a:lnTo>
                      <a:pt x="1004" y="244"/>
                    </a:lnTo>
                    <a:lnTo>
                      <a:pt x="989" y="256"/>
                    </a:lnTo>
                    <a:lnTo>
                      <a:pt x="971" y="266"/>
                    </a:lnTo>
                    <a:lnTo>
                      <a:pt x="949" y="271"/>
                    </a:lnTo>
                    <a:lnTo>
                      <a:pt x="923" y="271"/>
                    </a:lnTo>
                    <a:lnTo>
                      <a:pt x="906" y="269"/>
                    </a:lnTo>
                    <a:lnTo>
                      <a:pt x="888" y="266"/>
                    </a:lnTo>
                    <a:lnTo>
                      <a:pt x="867" y="263"/>
                    </a:lnTo>
                    <a:lnTo>
                      <a:pt x="845" y="256"/>
                    </a:lnTo>
                    <a:lnTo>
                      <a:pt x="820" y="251"/>
                    </a:lnTo>
                    <a:lnTo>
                      <a:pt x="796" y="244"/>
                    </a:lnTo>
                    <a:lnTo>
                      <a:pt x="769" y="236"/>
                    </a:lnTo>
                    <a:lnTo>
                      <a:pt x="743" y="230"/>
                    </a:lnTo>
                    <a:lnTo>
                      <a:pt x="716" y="221"/>
                    </a:lnTo>
                    <a:lnTo>
                      <a:pt x="690" y="215"/>
                    </a:lnTo>
                    <a:lnTo>
                      <a:pt x="665" y="208"/>
                    </a:lnTo>
                    <a:lnTo>
                      <a:pt x="640" y="201"/>
                    </a:lnTo>
                    <a:lnTo>
                      <a:pt x="619" y="196"/>
                    </a:lnTo>
                    <a:lnTo>
                      <a:pt x="597" y="191"/>
                    </a:lnTo>
                    <a:lnTo>
                      <a:pt x="579" y="188"/>
                    </a:lnTo>
                    <a:lnTo>
                      <a:pt x="564" y="187"/>
                    </a:lnTo>
                    <a:lnTo>
                      <a:pt x="526" y="183"/>
                    </a:lnTo>
                    <a:lnTo>
                      <a:pt x="486" y="182"/>
                    </a:lnTo>
                    <a:lnTo>
                      <a:pt x="447" y="182"/>
                    </a:lnTo>
                    <a:lnTo>
                      <a:pt x="405" y="180"/>
                    </a:lnTo>
                    <a:lnTo>
                      <a:pt x="366" y="182"/>
                    </a:lnTo>
                    <a:lnTo>
                      <a:pt x="326" y="182"/>
                    </a:lnTo>
                    <a:lnTo>
                      <a:pt x="288" y="183"/>
                    </a:lnTo>
                    <a:lnTo>
                      <a:pt x="250" y="183"/>
                    </a:lnTo>
                    <a:lnTo>
                      <a:pt x="212" y="185"/>
                    </a:lnTo>
                    <a:lnTo>
                      <a:pt x="175" y="187"/>
                    </a:lnTo>
                    <a:lnTo>
                      <a:pt x="142" y="187"/>
                    </a:lnTo>
                    <a:lnTo>
                      <a:pt x="109" y="188"/>
                    </a:lnTo>
                    <a:lnTo>
                      <a:pt x="78" y="187"/>
                    </a:lnTo>
                    <a:lnTo>
                      <a:pt x="50" y="187"/>
                    </a:lnTo>
                    <a:lnTo>
                      <a:pt x="23" y="185"/>
                    </a:lnTo>
                    <a:lnTo>
                      <a:pt x="0" y="182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32" name="Freeform 32"/>
              <p:cNvSpPr>
                <a:spLocks/>
              </p:cNvSpPr>
              <p:nvPr/>
            </p:nvSpPr>
            <p:spPr bwMode="auto">
              <a:xfrm>
                <a:off x="4778375" y="2078038"/>
                <a:ext cx="1533525" cy="341312"/>
              </a:xfrm>
              <a:custGeom>
                <a:avLst/>
                <a:gdLst>
                  <a:gd name="T0" fmla="*/ 25 w 966"/>
                  <a:gd name="T1" fmla="*/ 11 h 215"/>
                  <a:gd name="T2" fmla="*/ 48 w 966"/>
                  <a:gd name="T3" fmla="*/ 5 h 215"/>
                  <a:gd name="T4" fmla="*/ 85 w 966"/>
                  <a:gd name="T5" fmla="*/ 0 h 215"/>
                  <a:gd name="T6" fmla="*/ 131 w 966"/>
                  <a:gd name="T7" fmla="*/ 0 h 215"/>
                  <a:gd name="T8" fmla="*/ 187 w 966"/>
                  <a:gd name="T9" fmla="*/ 1 h 215"/>
                  <a:gd name="T10" fmla="*/ 252 w 966"/>
                  <a:gd name="T11" fmla="*/ 6 h 215"/>
                  <a:gd name="T12" fmla="*/ 319 w 966"/>
                  <a:gd name="T13" fmla="*/ 15 h 215"/>
                  <a:gd name="T14" fmla="*/ 392 w 966"/>
                  <a:gd name="T15" fmla="*/ 28 h 215"/>
                  <a:gd name="T16" fmla="*/ 460 w 966"/>
                  <a:gd name="T17" fmla="*/ 44 h 215"/>
                  <a:gd name="T18" fmla="*/ 521 w 966"/>
                  <a:gd name="T19" fmla="*/ 64 h 215"/>
                  <a:gd name="T20" fmla="*/ 581 w 966"/>
                  <a:gd name="T21" fmla="*/ 86 h 215"/>
                  <a:gd name="T22" fmla="*/ 635 w 966"/>
                  <a:gd name="T23" fmla="*/ 109 h 215"/>
                  <a:gd name="T24" fmla="*/ 685 w 966"/>
                  <a:gd name="T25" fmla="*/ 130 h 215"/>
                  <a:gd name="T26" fmla="*/ 728 w 966"/>
                  <a:gd name="T27" fmla="*/ 150 h 215"/>
                  <a:gd name="T28" fmla="*/ 764 w 966"/>
                  <a:gd name="T29" fmla="*/ 165 h 215"/>
                  <a:gd name="T30" fmla="*/ 789 w 966"/>
                  <a:gd name="T31" fmla="*/ 175 h 215"/>
                  <a:gd name="T32" fmla="*/ 814 w 966"/>
                  <a:gd name="T33" fmla="*/ 178 h 215"/>
                  <a:gd name="T34" fmla="*/ 842 w 966"/>
                  <a:gd name="T35" fmla="*/ 178 h 215"/>
                  <a:gd name="T36" fmla="*/ 862 w 966"/>
                  <a:gd name="T37" fmla="*/ 177 h 215"/>
                  <a:gd name="T38" fmla="*/ 873 w 966"/>
                  <a:gd name="T39" fmla="*/ 175 h 215"/>
                  <a:gd name="T40" fmla="*/ 873 w 966"/>
                  <a:gd name="T41" fmla="*/ 170 h 215"/>
                  <a:gd name="T42" fmla="*/ 870 w 966"/>
                  <a:gd name="T43" fmla="*/ 140 h 215"/>
                  <a:gd name="T44" fmla="*/ 873 w 966"/>
                  <a:gd name="T45" fmla="*/ 117 h 215"/>
                  <a:gd name="T46" fmla="*/ 880 w 966"/>
                  <a:gd name="T47" fmla="*/ 106 h 215"/>
                  <a:gd name="T48" fmla="*/ 893 w 966"/>
                  <a:gd name="T49" fmla="*/ 99 h 215"/>
                  <a:gd name="T50" fmla="*/ 913 w 966"/>
                  <a:gd name="T51" fmla="*/ 96 h 215"/>
                  <a:gd name="T52" fmla="*/ 946 w 966"/>
                  <a:gd name="T53" fmla="*/ 106 h 215"/>
                  <a:gd name="T54" fmla="*/ 966 w 966"/>
                  <a:gd name="T55" fmla="*/ 137 h 215"/>
                  <a:gd name="T56" fmla="*/ 964 w 966"/>
                  <a:gd name="T57" fmla="*/ 170 h 215"/>
                  <a:gd name="T58" fmla="*/ 951 w 966"/>
                  <a:gd name="T59" fmla="*/ 192 h 215"/>
                  <a:gd name="T60" fmla="*/ 925 w 966"/>
                  <a:gd name="T61" fmla="*/ 208 h 215"/>
                  <a:gd name="T62" fmla="*/ 885 w 966"/>
                  <a:gd name="T63" fmla="*/ 215 h 215"/>
                  <a:gd name="T64" fmla="*/ 845 w 966"/>
                  <a:gd name="T65" fmla="*/ 211 h 215"/>
                  <a:gd name="T66" fmla="*/ 809 w 966"/>
                  <a:gd name="T67" fmla="*/ 203 h 215"/>
                  <a:gd name="T68" fmla="*/ 764 w 966"/>
                  <a:gd name="T69" fmla="*/ 192 h 215"/>
                  <a:gd name="T70" fmla="*/ 715 w 966"/>
                  <a:gd name="T71" fmla="*/ 178 h 215"/>
                  <a:gd name="T72" fmla="*/ 663 w 966"/>
                  <a:gd name="T73" fmla="*/ 163 h 215"/>
                  <a:gd name="T74" fmla="*/ 615 w 966"/>
                  <a:gd name="T75" fmla="*/ 149 h 215"/>
                  <a:gd name="T76" fmla="*/ 571 w 966"/>
                  <a:gd name="T77" fmla="*/ 135 h 215"/>
                  <a:gd name="T78" fmla="*/ 534 w 966"/>
                  <a:gd name="T79" fmla="*/ 127 h 215"/>
                  <a:gd name="T80" fmla="*/ 475 w 966"/>
                  <a:gd name="T81" fmla="*/ 120 h 215"/>
                  <a:gd name="T82" fmla="*/ 390 w 966"/>
                  <a:gd name="T83" fmla="*/ 116 h 215"/>
                  <a:gd name="T84" fmla="*/ 314 w 966"/>
                  <a:gd name="T85" fmla="*/ 116 h 215"/>
                  <a:gd name="T86" fmla="*/ 243 w 966"/>
                  <a:gd name="T87" fmla="*/ 117 h 215"/>
                  <a:gd name="T88" fmla="*/ 179 w 966"/>
                  <a:gd name="T89" fmla="*/ 122 h 215"/>
                  <a:gd name="T90" fmla="*/ 121 w 966"/>
                  <a:gd name="T91" fmla="*/ 125 h 215"/>
                  <a:gd name="T92" fmla="*/ 68 w 966"/>
                  <a:gd name="T93" fmla="*/ 127 h 215"/>
                  <a:gd name="T94" fmla="*/ 22 w 966"/>
                  <a:gd name="T95" fmla="*/ 125 h 215"/>
                  <a:gd name="T96" fmla="*/ 18 w 966"/>
                  <a:gd name="T97" fmla="*/ 1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66" h="215">
                    <a:moveTo>
                      <a:pt x="18" y="16"/>
                    </a:moveTo>
                    <a:lnTo>
                      <a:pt x="25" y="11"/>
                    </a:lnTo>
                    <a:lnTo>
                      <a:pt x="35" y="8"/>
                    </a:lnTo>
                    <a:lnTo>
                      <a:pt x="48" y="5"/>
                    </a:lnTo>
                    <a:lnTo>
                      <a:pt x="65" y="3"/>
                    </a:lnTo>
                    <a:lnTo>
                      <a:pt x="85" y="0"/>
                    </a:lnTo>
                    <a:lnTo>
                      <a:pt x="106" y="0"/>
                    </a:lnTo>
                    <a:lnTo>
                      <a:pt x="131" y="0"/>
                    </a:lnTo>
                    <a:lnTo>
                      <a:pt x="159" y="0"/>
                    </a:lnTo>
                    <a:lnTo>
                      <a:pt x="187" y="1"/>
                    </a:lnTo>
                    <a:lnTo>
                      <a:pt x="218" y="3"/>
                    </a:lnTo>
                    <a:lnTo>
                      <a:pt x="252" y="6"/>
                    </a:lnTo>
                    <a:lnTo>
                      <a:pt x="285" y="10"/>
                    </a:lnTo>
                    <a:lnTo>
                      <a:pt x="319" y="15"/>
                    </a:lnTo>
                    <a:lnTo>
                      <a:pt x="356" y="21"/>
                    </a:lnTo>
                    <a:lnTo>
                      <a:pt x="392" y="28"/>
                    </a:lnTo>
                    <a:lnTo>
                      <a:pt x="428" y="36"/>
                    </a:lnTo>
                    <a:lnTo>
                      <a:pt x="460" y="44"/>
                    </a:lnTo>
                    <a:lnTo>
                      <a:pt x="491" y="54"/>
                    </a:lnTo>
                    <a:lnTo>
                      <a:pt x="521" y="64"/>
                    </a:lnTo>
                    <a:lnTo>
                      <a:pt x="551" y="74"/>
                    </a:lnTo>
                    <a:lnTo>
                      <a:pt x="581" y="86"/>
                    </a:lnTo>
                    <a:lnTo>
                      <a:pt x="609" y="97"/>
                    </a:lnTo>
                    <a:lnTo>
                      <a:pt x="635" y="109"/>
                    </a:lnTo>
                    <a:lnTo>
                      <a:pt x="662" y="120"/>
                    </a:lnTo>
                    <a:lnTo>
                      <a:pt x="685" y="130"/>
                    </a:lnTo>
                    <a:lnTo>
                      <a:pt x="708" y="140"/>
                    </a:lnTo>
                    <a:lnTo>
                      <a:pt x="728" y="150"/>
                    </a:lnTo>
                    <a:lnTo>
                      <a:pt x="748" y="158"/>
                    </a:lnTo>
                    <a:lnTo>
                      <a:pt x="764" y="165"/>
                    </a:lnTo>
                    <a:lnTo>
                      <a:pt x="777" y="172"/>
                    </a:lnTo>
                    <a:lnTo>
                      <a:pt x="789" y="175"/>
                    </a:lnTo>
                    <a:lnTo>
                      <a:pt x="799" y="177"/>
                    </a:lnTo>
                    <a:lnTo>
                      <a:pt x="814" y="178"/>
                    </a:lnTo>
                    <a:lnTo>
                      <a:pt x="829" y="180"/>
                    </a:lnTo>
                    <a:lnTo>
                      <a:pt x="842" y="178"/>
                    </a:lnTo>
                    <a:lnTo>
                      <a:pt x="852" y="178"/>
                    </a:lnTo>
                    <a:lnTo>
                      <a:pt x="862" y="177"/>
                    </a:lnTo>
                    <a:lnTo>
                      <a:pt x="868" y="177"/>
                    </a:lnTo>
                    <a:lnTo>
                      <a:pt x="873" y="175"/>
                    </a:lnTo>
                    <a:lnTo>
                      <a:pt x="875" y="175"/>
                    </a:lnTo>
                    <a:lnTo>
                      <a:pt x="873" y="170"/>
                    </a:lnTo>
                    <a:lnTo>
                      <a:pt x="872" y="157"/>
                    </a:lnTo>
                    <a:lnTo>
                      <a:pt x="870" y="140"/>
                    </a:lnTo>
                    <a:lnTo>
                      <a:pt x="872" y="124"/>
                    </a:lnTo>
                    <a:lnTo>
                      <a:pt x="873" y="117"/>
                    </a:lnTo>
                    <a:lnTo>
                      <a:pt x="877" y="111"/>
                    </a:lnTo>
                    <a:lnTo>
                      <a:pt x="880" y="106"/>
                    </a:lnTo>
                    <a:lnTo>
                      <a:pt x="887" y="101"/>
                    </a:lnTo>
                    <a:lnTo>
                      <a:pt x="893" y="99"/>
                    </a:lnTo>
                    <a:lnTo>
                      <a:pt x="903" y="97"/>
                    </a:lnTo>
                    <a:lnTo>
                      <a:pt x="913" y="96"/>
                    </a:lnTo>
                    <a:lnTo>
                      <a:pt x="925" y="97"/>
                    </a:lnTo>
                    <a:lnTo>
                      <a:pt x="946" y="106"/>
                    </a:lnTo>
                    <a:lnTo>
                      <a:pt x="959" y="119"/>
                    </a:lnTo>
                    <a:lnTo>
                      <a:pt x="966" y="137"/>
                    </a:lnTo>
                    <a:lnTo>
                      <a:pt x="966" y="157"/>
                    </a:lnTo>
                    <a:lnTo>
                      <a:pt x="964" y="170"/>
                    </a:lnTo>
                    <a:lnTo>
                      <a:pt x="959" y="182"/>
                    </a:lnTo>
                    <a:lnTo>
                      <a:pt x="951" y="192"/>
                    </a:lnTo>
                    <a:lnTo>
                      <a:pt x="939" y="200"/>
                    </a:lnTo>
                    <a:lnTo>
                      <a:pt x="925" y="208"/>
                    </a:lnTo>
                    <a:lnTo>
                      <a:pt x="906" y="211"/>
                    </a:lnTo>
                    <a:lnTo>
                      <a:pt x="885" y="215"/>
                    </a:lnTo>
                    <a:lnTo>
                      <a:pt x="860" y="213"/>
                    </a:lnTo>
                    <a:lnTo>
                      <a:pt x="845" y="211"/>
                    </a:lnTo>
                    <a:lnTo>
                      <a:pt x="829" y="208"/>
                    </a:lnTo>
                    <a:lnTo>
                      <a:pt x="809" y="203"/>
                    </a:lnTo>
                    <a:lnTo>
                      <a:pt x="787" y="198"/>
                    </a:lnTo>
                    <a:lnTo>
                      <a:pt x="764" y="192"/>
                    </a:lnTo>
                    <a:lnTo>
                      <a:pt x="739" y="185"/>
                    </a:lnTo>
                    <a:lnTo>
                      <a:pt x="715" y="178"/>
                    </a:lnTo>
                    <a:lnTo>
                      <a:pt x="690" y="170"/>
                    </a:lnTo>
                    <a:lnTo>
                      <a:pt x="663" y="163"/>
                    </a:lnTo>
                    <a:lnTo>
                      <a:pt x="638" y="155"/>
                    </a:lnTo>
                    <a:lnTo>
                      <a:pt x="615" y="149"/>
                    </a:lnTo>
                    <a:lnTo>
                      <a:pt x="592" y="142"/>
                    </a:lnTo>
                    <a:lnTo>
                      <a:pt x="571" y="135"/>
                    </a:lnTo>
                    <a:lnTo>
                      <a:pt x="551" y="132"/>
                    </a:lnTo>
                    <a:lnTo>
                      <a:pt x="534" y="127"/>
                    </a:lnTo>
                    <a:lnTo>
                      <a:pt x="519" y="125"/>
                    </a:lnTo>
                    <a:lnTo>
                      <a:pt x="475" y="120"/>
                    </a:lnTo>
                    <a:lnTo>
                      <a:pt x="432" y="117"/>
                    </a:lnTo>
                    <a:lnTo>
                      <a:pt x="390" y="116"/>
                    </a:lnTo>
                    <a:lnTo>
                      <a:pt x="351" y="116"/>
                    </a:lnTo>
                    <a:lnTo>
                      <a:pt x="314" y="116"/>
                    </a:lnTo>
                    <a:lnTo>
                      <a:pt x="278" y="116"/>
                    </a:lnTo>
                    <a:lnTo>
                      <a:pt x="243" y="117"/>
                    </a:lnTo>
                    <a:lnTo>
                      <a:pt x="210" y="119"/>
                    </a:lnTo>
                    <a:lnTo>
                      <a:pt x="179" y="122"/>
                    </a:lnTo>
                    <a:lnTo>
                      <a:pt x="149" y="124"/>
                    </a:lnTo>
                    <a:lnTo>
                      <a:pt x="121" y="125"/>
                    </a:lnTo>
                    <a:lnTo>
                      <a:pt x="94" y="127"/>
                    </a:lnTo>
                    <a:lnTo>
                      <a:pt x="68" y="127"/>
                    </a:lnTo>
                    <a:lnTo>
                      <a:pt x="45" y="127"/>
                    </a:lnTo>
                    <a:lnTo>
                      <a:pt x="22" y="125"/>
                    </a:lnTo>
                    <a:lnTo>
                      <a:pt x="0" y="124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33" name="Freeform 33"/>
              <p:cNvSpPr>
                <a:spLocks/>
              </p:cNvSpPr>
              <p:nvPr/>
            </p:nvSpPr>
            <p:spPr bwMode="auto">
              <a:xfrm>
                <a:off x="4797425" y="2179638"/>
                <a:ext cx="1230313" cy="203200"/>
              </a:xfrm>
              <a:custGeom>
                <a:avLst/>
                <a:gdLst>
                  <a:gd name="T0" fmla="*/ 97 w 775"/>
                  <a:gd name="T1" fmla="*/ 55 h 128"/>
                  <a:gd name="T2" fmla="*/ 119 w 775"/>
                  <a:gd name="T3" fmla="*/ 52 h 128"/>
                  <a:gd name="T4" fmla="*/ 157 w 775"/>
                  <a:gd name="T5" fmla="*/ 47 h 128"/>
                  <a:gd name="T6" fmla="*/ 210 w 775"/>
                  <a:gd name="T7" fmla="*/ 43 h 128"/>
                  <a:gd name="T8" fmla="*/ 271 w 775"/>
                  <a:gd name="T9" fmla="*/ 38 h 128"/>
                  <a:gd name="T10" fmla="*/ 335 w 775"/>
                  <a:gd name="T11" fmla="*/ 37 h 128"/>
                  <a:gd name="T12" fmla="*/ 403 w 775"/>
                  <a:gd name="T13" fmla="*/ 38 h 128"/>
                  <a:gd name="T14" fmla="*/ 466 w 775"/>
                  <a:gd name="T15" fmla="*/ 43 h 128"/>
                  <a:gd name="T16" fmla="*/ 522 w 775"/>
                  <a:gd name="T17" fmla="*/ 55 h 128"/>
                  <a:gd name="T18" fmla="*/ 575 w 775"/>
                  <a:gd name="T19" fmla="*/ 66 h 128"/>
                  <a:gd name="T20" fmla="*/ 625 w 775"/>
                  <a:gd name="T21" fmla="*/ 80 h 128"/>
                  <a:gd name="T22" fmla="*/ 669 w 775"/>
                  <a:gd name="T23" fmla="*/ 93 h 128"/>
                  <a:gd name="T24" fmla="*/ 709 w 775"/>
                  <a:gd name="T25" fmla="*/ 104 h 128"/>
                  <a:gd name="T26" fmla="*/ 739 w 775"/>
                  <a:gd name="T27" fmla="*/ 114 h 128"/>
                  <a:gd name="T28" fmla="*/ 762 w 775"/>
                  <a:gd name="T29" fmla="*/ 123 h 128"/>
                  <a:gd name="T30" fmla="*/ 774 w 775"/>
                  <a:gd name="T31" fmla="*/ 128 h 128"/>
                  <a:gd name="T32" fmla="*/ 774 w 775"/>
                  <a:gd name="T33" fmla="*/ 128 h 128"/>
                  <a:gd name="T34" fmla="*/ 764 w 775"/>
                  <a:gd name="T35" fmla="*/ 123 h 128"/>
                  <a:gd name="T36" fmla="*/ 742 w 775"/>
                  <a:gd name="T37" fmla="*/ 114 h 128"/>
                  <a:gd name="T38" fmla="*/ 712 w 775"/>
                  <a:gd name="T39" fmla="*/ 104 h 128"/>
                  <a:gd name="T40" fmla="*/ 674 w 775"/>
                  <a:gd name="T41" fmla="*/ 91 h 128"/>
                  <a:gd name="T42" fmla="*/ 630 w 775"/>
                  <a:gd name="T43" fmla="*/ 75 h 128"/>
                  <a:gd name="T44" fmla="*/ 579 w 775"/>
                  <a:gd name="T45" fmla="*/ 56 h 128"/>
                  <a:gd name="T46" fmla="*/ 521 w 775"/>
                  <a:gd name="T47" fmla="*/ 37 h 128"/>
                  <a:gd name="T48" fmla="*/ 458 w 775"/>
                  <a:gd name="T49" fmla="*/ 17 h 128"/>
                  <a:gd name="T50" fmla="*/ 383 w 775"/>
                  <a:gd name="T51" fmla="*/ 5 h 128"/>
                  <a:gd name="T52" fmla="*/ 302 w 775"/>
                  <a:gd name="T53" fmla="*/ 0 h 128"/>
                  <a:gd name="T54" fmla="*/ 221 w 775"/>
                  <a:gd name="T55" fmla="*/ 2 h 128"/>
                  <a:gd name="T56" fmla="*/ 145 w 775"/>
                  <a:gd name="T57" fmla="*/ 5 h 128"/>
                  <a:gd name="T58" fmla="*/ 81 w 775"/>
                  <a:gd name="T59" fmla="*/ 12 h 128"/>
                  <a:gd name="T60" fmla="*/ 31 w 775"/>
                  <a:gd name="T61" fmla="*/ 17 h 128"/>
                  <a:gd name="T62" fmla="*/ 3 w 775"/>
                  <a:gd name="T63" fmla="*/ 22 h 128"/>
                  <a:gd name="T64" fmla="*/ 94 w 775"/>
                  <a:gd name="T65" fmla="*/ 5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5" h="128">
                    <a:moveTo>
                      <a:pt x="94" y="55"/>
                    </a:moveTo>
                    <a:lnTo>
                      <a:pt x="97" y="55"/>
                    </a:lnTo>
                    <a:lnTo>
                      <a:pt x="106" y="53"/>
                    </a:lnTo>
                    <a:lnTo>
                      <a:pt x="119" y="52"/>
                    </a:lnTo>
                    <a:lnTo>
                      <a:pt x="135" y="50"/>
                    </a:lnTo>
                    <a:lnTo>
                      <a:pt x="157" y="47"/>
                    </a:lnTo>
                    <a:lnTo>
                      <a:pt x="182" y="45"/>
                    </a:lnTo>
                    <a:lnTo>
                      <a:pt x="210" y="43"/>
                    </a:lnTo>
                    <a:lnTo>
                      <a:pt x="240" y="40"/>
                    </a:lnTo>
                    <a:lnTo>
                      <a:pt x="271" y="38"/>
                    </a:lnTo>
                    <a:lnTo>
                      <a:pt x="302" y="37"/>
                    </a:lnTo>
                    <a:lnTo>
                      <a:pt x="335" y="37"/>
                    </a:lnTo>
                    <a:lnTo>
                      <a:pt x="370" y="37"/>
                    </a:lnTo>
                    <a:lnTo>
                      <a:pt x="403" y="38"/>
                    </a:lnTo>
                    <a:lnTo>
                      <a:pt x="435" y="40"/>
                    </a:lnTo>
                    <a:lnTo>
                      <a:pt x="466" y="43"/>
                    </a:lnTo>
                    <a:lnTo>
                      <a:pt x="494" y="48"/>
                    </a:lnTo>
                    <a:lnTo>
                      <a:pt x="522" y="55"/>
                    </a:lnTo>
                    <a:lnTo>
                      <a:pt x="549" y="60"/>
                    </a:lnTo>
                    <a:lnTo>
                      <a:pt x="575" y="66"/>
                    </a:lnTo>
                    <a:lnTo>
                      <a:pt x="600" y="73"/>
                    </a:lnTo>
                    <a:lnTo>
                      <a:pt x="625" y="80"/>
                    </a:lnTo>
                    <a:lnTo>
                      <a:pt x="648" y="86"/>
                    </a:lnTo>
                    <a:lnTo>
                      <a:pt x="669" y="93"/>
                    </a:lnTo>
                    <a:lnTo>
                      <a:pt x="689" y="99"/>
                    </a:lnTo>
                    <a:lnTo>
                      <a:pt x="709" y="104"/>
                    </a:lnTo>
                    <a:lnTo>
                      <a:pt x="726" y="111"/>
                    </a:lnTo>
                    <a:lnTo>
                      <a:pt x="739" y="114"/>
                    </a:lnTo>
                    <a:lnTo>
                      <a:pt x="752" y="119"/>
                    </a:lnTo>
                    <a:lnTo>
                      <a:pt x="762" y="123"/>
                    </a:lnTo>
                    <a:lnTo>
                      <a:pt x="769" y="126"/>
                    </a:lnTo>
                    <a:lnTo>
                      <a:pt x="774" y="128"/>
                    </a:lnTo>
                    <a:lnTo>
                      <a:pt x="775" y="128"/>
                    </a:lnTo>
                    <a:lnTo>
                      <a:pt x="774" y="128"/>
                    </a:lnTo>
                    <a:lnTo>
                      <a:pt x="770" y="126"/>
                    </a:lnTo>
                    <a:lnTo>
                      <a:pt x="764" y="123"/>
                    </a:lnTo>
                    <a:lnTo>
                      <a:pt x="754" y="119"/>
                    </a:lnTo>
                    <a:lnTo>
                      <a:pt x="742" y="114"/>
                    </a:lnTo>
                    <a:lnTo>
                      <a:pt x="729" y="109"/>
                    </a:lnTo>
                    <a:lnTo>
                      <a:pt x="712" y="104"/>
                    </a:lnTo>
                    <a:lnTo>
                      <a:pt x="696" y="98"/>
                    </a:lnTo>
                    <a:lnTo>
                      <a:pt x="674" y="91"/>
                    </a:lnTo>
                    <a:lnTo>
                      <a:pt x="653" y="83"/>
                    </a:lnTo>
                    <a:lnTo>
                      <a:pt x="630" y="75"/>
                    </a:lnTo>
                    <a:lnTo>
                      <a:pt x="605" y="65"/>
                    </a:lnTo>
                    <a:lnTo>
                      <a:pt x="579" y="56"/>
                    </a:lnTo>
                    <a:lnTo>
                      <a:pt x="550" y="47"/>
                    </a:lnTo>
                    <a:lnTo>
                      <a:pt x="521" y="37"/>
                    </a:lnTo>
                    <a:lnTo>
                      <a:pt x="491" y="27"/>
                    </a:lnTo>
                    <a:lnTo>
                      <a:pt x="458" y="17"/>
                    </a:lnTo>
                    <a:lnTo>
                      <a:pt x="421" y="10"/>
                    </a:lnTo>
                    <a:lnTo>
                      <a:pt x="383" y="5"/>
                    </a:lnTo>
                    <a:lnTo>
                      <a:pt x="344" y="2"/>
                    </a:lnTo>
                    <a:lnTo>
                      <a:pt x="302" y="0"/>
                    </a:lnTo>
                    <a:lnTo>
                      <a:pt x="263" y="0"/>
                    </a:lnTo>
                    <a:lnTo>
                      <a:pt x="221" y="2"/>
                    </a:lnTo>
                    <a:lnTo>
                      <a:pt x="183" y="4"/>
                    </a:lnTo>
                    <a:lnTo>
                      <a:pt x="145" y="5"/>
                    </a:lnTo>
                    <a:lnTo>
                      <a:pt x="111" y="9"/>
                    </a:lnTo>
                    <a:lnTo>
                      <a:pt x="81" y="12"/>
                    </a:lnTo>
                    <a:lnTo>
                      <a:pt x="53" y="15"/>
                    </a:lnTo>
                    <a:lnTo>
                      <a:pt x="31" y="17"/>
                    </a:lnTo>
                    <a:lnTo>
                      <a:pt x="15" y="20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34" name="Freeform 34"/>
              <p:cNvSpPr>
                <a:spLocks/>
              </p:cNvSpPr>
              <p:nvPr/>
            </p:nvSpPr>
            <p:spPr bwMode="auto">
              <a:xfrm>
                <a:off x="4830763" y="2085975"/>
                <a:ext cx="1241425" cy="306387"/>
              </a:xfrm>
              <a:custGeom>
                <a:avLst/>
                <a:gdLst>
                  <a:gd name="T0" fmla="*/ 71 w 782"/>
                  <a:gd name="T1" fmla="*/ 33 h 193"/>
                  <a:gd name="T2" fmla="*/ 98 w 782"/>
                  <a:gd name="T3" fmla="*/ 34 h 193"/>
                  <a:gd name="T4" fmla="*/ 146 w 782"/>
                  <a:gd name="T5" fmla="*/ 38 h 193"/>
                  <a:gd name="T6" fmla="*/ 207 w 782"/>
                  <a:gd name="T7" fmla="*/ 43 h 193"/>
                  <a:gd name="T8" fmla="*/ 276 w 782"/>
                  <a:gd name="T9" fmla="*/ 49 h 193"/>
                  <a:gd name="T10" fmla="*/ 349 w 782"/>
                  <a:gd name="T11" fmla="*/ 58 h 193"/>
                  <a:gd name="T12" fmla="*/ 417 w 782"/>
                  <a:gd name="T13" fmla="*/ 68 h 193"/>
                  <a:gd name="T14" fmla="*/ 475 w 782"/>
                  <a:gd name="T15" fmla="*/ 79 h 193"/>
                  <a:gd name="T16" fmla="*/ 519 w 782"/>
                  <a:gd name="T17" fmla="*/ 92 h 193"/>
                  <a:gd name="T18" fmla="*/ 566 w 782"/>
                  <a:gd name="T19" fmla="*/ 109 h 193"/>
                  <a:gd name="T20" fmla="*/ 614 w 782"/>
                  <a:gd name="T21" fmla="*/ 125 h 193"/>
                  <a:gd name="T22" fmla="*/ 662 w 782"/>
                  <a:gd name="T23" fmla="*/ 144 h 193"/>
                  <a:gd name="T24" fmla="*/ 703 w 782"/>
                  <a:gd name="T25" fmla="*/ 160 h 193"/>
                  <a:gd name="T26" fmla="*/ 739 w 782"/>
                  <a:gd name="T27" fmla="*/ 175 h 193"/>
                  <a:gd name="T28" fmla="*/ 766 w 782"/>
                  <a:gd name="T29" fmla="*/ 187 h 193"/>
                  <a:gd name="T30" fmla="*/ 781 w 782"/>
                  <a:gd name="T31" fmla="*/ 193 h 193"/>
                  <a:gd name="T32" fmla="*/ 781 w 782"/>
                  <a:gd name="T33" fmla="*/ 192 h 193"/>
                  <a:gd name="T34" fmla="*/ 766 w 782"/>
                  <a:gd name="T35" fmla="*/ 185 h 193"/>
                  <a:gd name="T36" fmla="*/ 738 w 782"/>
                  <a:gd name="T37" fmla="*/ 173 h 193"/>
                  <a:gd name="T38" fmla="*/ 700 w 782"/>
                  <a:gd name="T39" fmla="*/ 157 h 193"/>
                  <a:gd name="T40" fmla="*/ 655 w 782"/>
                  <a:gd name="T41" fmla="*/ 137 h 193"/>
                  <a:gd name="T42" fmla="*/ 604 w 782"/>
                  <a:gd name="T43" fmla="*/ 115 h 193"/>
                  <a:gd name="T44" fmla="*/ 551 w 782"/>
                  <a:gd name="T45" fmla="*/ 94 h 193"/>
                  <a:gd name="T46" fmla="*/ 498 w 782"/>
                  <a:gd name="T47" fmla="*/ 74 h 193"/>
                  <a:gd name="T48" fmla="*/ 429 w 782"/>
                  <a:gd name="T49" fmla="*/ 49 h 193"/>
                  <a:gd name="T50" fmla="*/ 344 w 782"/>
                  <a:gd name="T51" fmla="*/ 28 h 193"/>
                  <a:gd name="T52" fmla="*/ 268 w 782"/>
                  <a:gd name="T53" fmla="*/ 13 h 193"/>
                  <a:gd name="T54" fmla="*/ 199 w 782"/>
                  <a:gd name="T55" fmla="*/ 5 h 193"/>
                  <a:gd name="T56" fmla="*/ 137 w 782"/>
                  <a:gd name="T57" fmla="*/ 1 h 193"/>
                  <a:gd name="T58" fmla="*/ 86 w 782"/>
                  <a:gd name="T59" fmla="*/ 1 h 193"/>
                  <a:gd name="T60" fmla="*/ 47 w 782"/>
                  <a:gd name="T61" fmla="*/ 3 h 193"/>
                  <a:gd name="T62" fmla="*/ 18 w 782"/>
                  <a:gd name="T63" fmla="*/ 8 h 193"/>
                  <a:gd name="T64" fmla="*/ 0 w 782"/>
                  <a:gd name="T65" fmla="*/ 13 h 193"/>
                  <a:gd name="T66" fmla="*/ 10 w 782"/>
                  <a:gd name="T67" fmla="*/ 21 h 193"/>
                  <a:gd name="T68" fmla="*/ 40 w 782"/>
                  <a:gd name="T69" fmla="*/ 28 h 193"/>
                  <a:gd name="T70" fmla="*/ 65 w 782"/>
                  <a:gd name="T71" fmla="*/ 3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2" h="193">
                    <a:moveTo>
                      <a:pt x="68" y="33"/>
                    </a:moveTo>
                    <a:lnTo>
                      <a:pt x="71" y="33"/>
                    </a:lnTo>
                    <a:lnTo>
                      <a:pt x="81" y="33"/>
                    </a:lnTo>
                    <a:lnTo>
                      <a:pt x="98" y="34"/>
                    </a:lnTo>
                    <a:lnTo>
                      <a:pt x="119" y="36"/>
                    </a:lnTo>
                    <a:lnTo>
                      <a:pt x="146" y="38"/>
                    </a:lnTo>
                    <a:lnTo>
                      <a:pt x="174" y="39"/>
                    </a:lnTo>
                    <a:lnTo>
                      <a:pt x="207" y="43"/>
                    </a:lnTo>
                    <a:lnTo>
                      <a:pt x="242" y="46"/>
                    </a:lnTo>
                    <a:lnTo>
                      <a:pt x="276" y="49"/>
                    </a:lnTo>
                    <a:lnTo>
                      <a:pt x="313" y="53"/>
                    </a:lnTo>
                    <a:lnTo>
                      <a:pt x="349" y="58"/>
                    </a:lnTo>
                    <a:lnTo>
                      <a:pt x="384" y="63"/>
                    </a:lnTo>
                    <a:lnTo>
                      <a:pt x="417" y="68"/>
                    </a:lnTo>
                    <a:lnTo>
                      <a:pt x="447" y="72"/>
                    </a:lnTo>
                    <a:lnTo>
                      <a:pt x="475" y="79"/>
                    </a:lnTo>
                    <a:lnTo>
                      <a:pt x="498" y="86"/>
                    </a:lnTo>
                    <a:lnTo>
                      <a:pt x="519" y="92"/>
                    </a:lnTo>
                    <a:lnTo>
                      <a:pt x="543" y="101"/>
                    </a:lnTo>
                    <a:lnTo>
                      <a:pt x="566" y="109"/>
                    </a:lnTo>
                    <a:lnTo>
                      <a:pt x="591" y="117"/>
                    </a:lnTo>
                    <a:lnTo>
                      <a:pt x="614" y="125"/>
                    </a:lnTo>
                    <a:lnTo>
                      <a:pt x="639" y="135"/>
                    </a:lnTo>
                    <a:lnTo>
                      <a:pt x="662" y="144"/>
                    </a:lnTo>
                    <a:lnTo>
                      <a:pt x="683" y="152"/>
                    </a:lnTo>
                    <a:lnTo>
                      <a:pt x="703" y="160"/>
                    </a:lnTo>
                    <a:lnTo>
                      <a:pt x="723" y="168"/>
                    </a:lnTo>
                    <a:lnTo>
                      <a:pt x="739" y="175"/>
                    </a:lnTo>
                    <a:lnTo>
                      <a:pt x="754" y="182"/>
                    </a:lnTo>
                    <a:lnTo>
                      <a:pt x="766" y="187"/>
                    </a:lnTo>
                    <a:lnTo>
                      <a:pt x="774" y="190"/>
                    </a:lnTo>
                    <a:lnTo>
                      <a:pt x="781" y="193"/>
                    </a:lnTo>
                    <a:lnTo>
                      <a:pt x="782" y="193"/>
                    </a:lnTo>
                    <a:lnTo>
                      <a:pt x="781" y="192"/>
                    </a:lnTo>
                    <a:lnTo>
                      <a:pt x="774" y="190"/>
                    </a:lnTo>
                    <a:lnTo>
                      <a:pt x="766" y="185"/>
                    </a:lnTo>
                    <a:lnTo>
                      <a:pt x="753" y="180"/>
                    </a:lnTo>
                    <a:lnTo>
                      <a:pt x="738" y="173"/>
                    </a:lnTo>
                    <a:lnTo>
                      <a:pt x="720" y="165"/>
                    </a:lnTo>
                    <a:lnTo>
                      <a:pt x="700" y="157"/>
                    </a:lnTo>
                    <a:lnTo>
                      <a:pt x="678" y="147"/>
                    </a:lnTo>
                    <a:lnTo>
                      <a:pt x="655" y="137"/>
                    </a:lnTo>
                    <a:lnTo>
                      <a:pt x="630" y="125"/>
                    </a:lnTo>
                    <a:lnTo>
                      <a:pt x="604" y="115"/>
                    </a:lnTo>
                    <a:lnTo>
                      <a:pt x="577" y="104"/>
                    </a:lnTo>
                    <a:lnTo>
                      <a:pt x="551" y="94"/>
                    </a:lnTo>
                    <a:lnTo>
                      <a:pt x="524" y="84"/>
                    </a:lnTo>
                    <a:lnTo>
                      <a:pt x="498" y="74"/>
                    </a:lnTo>
                    <a:lnTo>
                      <a:pt x="472" y="64"/>
                    </a:lnTo>
                    <a:lnTo>
                      <a:pt x="429" y="49"/>
                    </a:lnTo>
                    <a:lnTo>
                      <a:pt x="386" y="38"/>
                    </a:lnTo>
                    <a:lnTo>
                      <a:pt x="344" y="28"/>
                    </a:lnTo>
                    <a:lnTo>
                      <a:pt x="306" y="20"/>
                    </a:lnTo>
                    <a:lnTo>
                      <a:pt x="268" y="13"/>
                    </a:lnTo>
                    <a:lnTo>
                      <a:pt x="232" y="8"/>
                    </a:lnTo>
                    <a:lnTo>
                      <a:pt x="199" y="5"/>
                    </a:lnTo>
                    <a:lnTo>
                      <a:pt x="167" y="1"/>
                    </a:lnTo>
                    <a:lnTo>
                      <a:pt x="137" y="1"/>
                    </a:lnTo>
                    <a:lnTo>
                      <a:pt x="111" y="0"/>
                    </a:lnTo>
                    <a:lnTo>
                      <a:pt x="86" y="1"/>
                    </a:lnTo>
                    <a:lnTo>
                      <a:pt x="65" y="1"/>
                    </a:lnTo>
                    <a:lnTo>
                      <a:pt x="47" y="3"/>
                    </a:lnTo>
                    <a:lnTo>
                      <a:pt x="30" y="5"/>
                    </a:lnTo>
                    <a:lnTo>
                      <a:pt x="18" y="8"/>
                    </a:lnTo>
                    <a:lnTo>
                      <a:pt x="9" y="10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10" y="21"/>
                    </a:lnTo>
                    <a:lnTo>
                      <a:pt x="23" y="25"/>
                    </a:lnTo>
                    <a:lnTo>
                      <a:pt x="40" y="28"/>
                    </a:lnTo>
                    <a:lnTo>
                      <a:pt x="53" y="31"/>
                    </a:lnTo>
                    <a:lnTo>
                      <a:pt x="65" y="33"/>
                    </a:lnTo>
                    <a:lnTo>
                      <a:pt x="68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>
                <a:off x="6199188" y="2306638"/>
                <a:ext cx="93663" cy="80962"/>
              </a:xfrm>
              <a:custGeom>
                <a:avLst/>
                <a:gdLst>
                  <a:gd name="T0" fmla="*/ 59 w 59"/>
                  <a:gd name="T1" fmla="*/ 0 h 51"/>
                  <a:gd name="T2" fmla="*/ 59 w 59"/>
                  <a:gd name="T3" fmla="*/ 5 h 51"/>
                  <a:gd name="T4" fmla="*/ 58 w 59"/>
                  <a:gd name="T5" fmla="*/ 16 h 51"/>
                  <a:gd name="T6" fmla="*/ 51 w 59"/>
                  <a:gd name="T7" fmla="*/ 29 h 51"/>
                  <a:gd name="T8" fmla="*/ 36 w 59"/>
                  <a:gd name="T9" fmla="*/ 43 h 51"/>
                  <a:gd name="T10" fmla="*/ 20 w 59"/>
                  <a:gd name="T11" fmla="*/ 49 h 51"/>
                  <a:gd name="T12" fmla="*/ 8 w 59"/>
                  <a:gd name="T13" fmla="*/ 51 h 51"/>
                  <a:gd name="T14" fmla="*/ 1 w 59"/>
                  <a:gd name="T15" fmla="*/ 49 h 51"/>
                  <a:gd name="T16" fmla="*/ 0 w 59"/>
                  <a:gd name="T17" fmla="*/ 48 h 51"/>
                  <a:gd name="T18" fmla="*/ 59 w 59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1">
                    <a:moveTo>
                      <a:pt x="59" y="0"/>
                    </a:moveTo>
                    <a:lnTo>
                      <a:pt x="59" y="5"/>
                    </a:lnTo>
                    <a:lnTo>
                      <a:pt x="58" y="16"/>
                    </a:lnTo>
                    <a:lnTo>
                      <a:pt x="51" y="29"/>
                    </a:lnTo>
                    <a:lnTo>
                      <a:pt x="36" y="43"/>
                    </a:lnTo>
                    <a:lnTo>
                      <a:pt x="20" y="49"/>
                    </a:lnTo>
                    <a:lnTo>
                      <a:pt x="8" y="51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36" name="Freeform 36"/>
              <p:cNvSpPr>
                <a:spLocks/>
              </p:cNvSpPr>
              <p:nvPr/>
            </p:nvSpPr>
            <p:spPr bwMode="auto">
              <a:xfrm>
                <a:off x="6188075" y="2254250"/>
                <a:ext cx="80963" cy="65087"/>
              </a:xfrm>
              <a:custGeom>
                <a:avLst/>
                <a:gdLst>
                  <a:gd name="T0" fmla="*/ 35 w 51"/>
                  <a:gd name="T1" fmla="*/ 31 h 41"/>
                  <a:gd name="T2" fmla="*/ 25 w 51"/>
                  <a:gd name="T3" fmla="*/ 38 h 41"/>
                  <a:gd name="T4" fmla="*/ 15 w 51"/>
                  <a:gd name="T5" fmla="*/ 41 h 41"/>
                  <a:gd name="T6" fmla="*/ 7 w 51"/>
                  <a:gd name="T7" fmla="*/ 41 h 41"/>
                  <a:gd name="T8" fmla="*/ 2 w 51"/>
                  <a:gd name="T9" fmla="*/ 38 h 41"/>
                  <a:gd name="T10" fmla="*/ 0 w 51"/>
                  <a:gd name="T11" fmla="*/ 31 h 41"/>
                  <a:gd name="T12" fmla="*/ 2 w 51"/>
                  <a:gd name="T13" fmla="*/ 24 h 41"/>
                  <a:gd name="T14" fmla="*/ 8 w 51"/>
                  <a:gd name="T15" fmla="*/ 16 h 41"/>
                  <a:gd name="T16" fmla="*/ 17 w 51"/>
                  <a:gd name="T17" fmla="*/ 8 h 41"/>
                  <a:gd name="T18" fmla="*/ 27 w 51"/>
                  <a:gd name="T19" fmla="*/ 1 h 41"/>
                  <a:gd name="T20" fmla="*/ 37 w 51"/>
                  <a:gd name="T21" fmla="*/ 0 h 41"/>
                  <a:gd name="T22" fmla="*/ 45 w 51"/>
                  <a:gd name="T23" fmla="*/ 0 h 41"/>
                  <a:gd name="T24" fmla="*/ 50 w 51"/>
                  <a:gd name="T25" fmla="*/ 1 h 41"/>
                  <a:gd name="T26" fmla="*/ 51 w 51"/>
                  <a:gd name="T27" fmla="*/ 8 h 41"/>
                  <a:gd name="T28" fmla="*/ 50 w 51"/>
                  <a:gd name="T29" fmla="*/ 14 h 41"/>
                  <a:gd name="T30" fmla="*/ 43 w 51"/>
                  <a:gd name="T31" fmla="*/ 23 h 41"/>
                  <a:gd name="T32" fmla="*/ 35 w 51"/>
                  <a:gd name="T33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41">
                    <a:moveTo>
                      <a:pt x="35" y="31"/>
                    </a:moveTo>
                    <a:lnTo>
                      <a:pt x="25" y="38"/>
                    </a:lnTo>
                    <a:lnTo>
                      <a:pt x="15" y="41"/>
                    </a:lnTo>
                    <a:lnTo>
                      <a:pt x="7" y="41"/>
                    </a:lnTo>
                    <a:lnTo>
                      <a:pt x="2" y="38"/>
                    </a:lnTo>
                    <a:lnTo>
                      <a:pt x="0" y="31"/>
                    </a:lnTo>
                    <a:lnTo>
                      <a:pt x="2" y="24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7" y="1"/>
                    </a:lnTo>
                    <a:lnTo>
                      <a:pt x="37" y="0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1" y="8"/>
                    </a:lnTo>
                    <a:lnTo>
                      <a:pt x="50" y="14"/>
                    </a:lnTo>
                    <a:lnTo>
                      <a:pt x="43" y="23"/>
                    </a:lnTo>
                    <a:lnTo>
                      <a:pt x="35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37" name="Freeform 37"/>
              <p:cNvSpPr>
                <a:spLocks/>
              </p:cNvSpPr>
              <p:nvPr/>
            </p:nvSpPr>
            <p:spPr bwMode="auto">
              <a:xfrm>
                <a:off x="4373563" y="3640138"/>
                <a:ext cx="441325" cy="1293812"/>
              </a:xfrm>
              <a:custGeom>
                <a:avLst/>
                <a:gdLst>
                  <a:gd name="T0" fmla="*/ 144 w 278"/>
                  <a:gd name="T1" fmla="*/ 0 h 815"/>
                  <a:gd name="T2" fmla="*/ 138 w 278"/>
                  <a:gd name="T3" fmla="*/ 29 h 815"/>
                  <a:gd name="T4" fmla="*/ 121 w 278"/>
                  <a:gd name="T5" fmla="*/ 107 h 815"/>
                  <a:gd name="T6" fmla="*/ 98 w 278"/>
                  <a:gd name="T7" fmla="*/ 220 h 815"/>
                  <a:gd name="T8" fmla="*/ 73 w 278"/>
                  <a:gd name="T9" fmla="*/ 349 h 815"/>
                  <a:gd name="T10" fmla="*/ 47 w 278"/>
                  <a:gd name="T11" fmla="*/ 479 h 815"/>
                  <a:gd name="T12" fmla="*/ 24 w 278"/>
                  <a:gd name="T13" fmla="*/ 598 h 815"/>
                  <a:gd name="T14" fmla="*/ 7 w 278"/>
                  <a:gd name="T15" fmla="*/ 686 h 815"/>
                  <a:gd name="T16" fmla="*/ 0 w 278"/>
                  <a:gd name="T17" fmla="*/ 729 h 815"/>
                  <a:gd name="T18" fmla="*/ 2 w 278"/>
                  <a:gd name="T19" fmla="*/ 744 h 815"/>
                  <a:gd name="T20" fmla="*/ 9 w 278"/>
                  <a:gd name="T21" fmla="*/ 759 h 815"/>
                  <a:gd name="T22" fmla="*/ 20 w 278"/>
                  <a:gd name="T23" fmla="*/ 772 h 815"/>
                  <a:gd name="T24" fmla="*/ 35 w 278"/>
                  <a:gd name="T25" fmla="*/ 785 h 815"/>
                  <a:gd name="T26" fmla="*/ 53 w 278"/>
                  <a:gd name="T27" fmla="*/ 797 h 815"/>
                  <a:gd name="T28" fmla="*/ 77 w 278"/>
                  <a:gd name="T29" fmla="*/ 805 h 815"/>
                  <a:gd name="T30" fmla="*/ 103 w 278"/>
                  <a:gd name="T31" fmla="*/ 812 h 815"/>
                  <a:gd name="T32" fmla="*/ 131 w 278"/>
                  <a:gd name="T33" fmla="*/ 815 h 815"/>
                  <a:gd name="T34" fmla="*/ 161 w 278"/>
                  <a:gd name="T35" fmla="*/ 813 h 815"/>
                  <a:gd name="T36" fmla="*/ 189 w 278"/>
                  <a:gd name="T37" fmla="*/ 808 h 815"/>
                  <a:gd name="T38" fmla="*/ 214 w 278"/>
                  <a:gd name="T39" fmla="*/ 800 h 815"/>
                  <a:gd name="T40" fmla="*/ 235 w 278"/>
                  <a:gd name="T41" fmla="*/ 792 h 815"/>
                  <a:gd name="T42" fmla="*/ 254 w 278"/>
                  <a:gd name="T43" fmla="*/ 782 h 815"/>
                  <a:gd name="T44" fmla="*/ 267 w 278"/>
                  <a:gd name="T45" fmla="*/ 774 h 815"/>
                  <a:gd name="T46" fmla="*/ 275 w 278"/>
                  <a:gd name="T47" fmla="*/ 767 h 815"/>
                  <a:gd name="T48" fmla="*/ 278 w 278"/>
                  <a:gd name="T49" fmla="*/ 765 h 815"/>
                  <a:gd name="T50" fmla="*/ 273 w 278"/>
                  <a:gd name="T51" fmla="*/ 765 h 815"/>
                  <a:gd name="T52" fmla="*/ 258 w 278"/>
                  <a:gd name="T53" fmla="*/ 767 h 815"/>
                  <a:gd name="T54" fmla="*/ 239 w 278"/>
                  <a:gd name="T55" fmla="*/ 767 h 815"/>
                  <a:gd name="T56" fmla="*/ 215 w 278"/>
                  <a:gd name="T57" fmla="*/ 767 h 815"/>
                  <a:gd name="T58" fmla="*/ 189 w 278"/>
                  <a:gd name="T59" fmla="*/ 765 h 815"/>
                  <a:gd name="T60" fmla="*/ 166 w 278"/>
                  <a:gd name="T61" fmla="*/ 760 h 815"/>
                  <a:gd name="T62" fmla="*/ 144 w 278"/>
                  <a:gd name="T63" fmla="*/ 754 h 815"/>
                  <a:gd name="T64" fmla="*/ 131 w 278"/>
                  <a:gd name="T65" fmla="*/ 742 h 815"/>
                  <a:gd name="T66" fmla="*/ 110 w 278"/>
                  <a:gd name="T67" fmla="*/ 691 h 815"/>
                  <a:gd name="T68" fmla="*/ 101 w 278"/>
                  <a:gd name="T69" fmla="*/ 598 h 815"/>
                  <a:gd name="T70" fmla="*/ 101 w 278"/>
                  <a:gd name="T71" fmla="*/ 478 h 815"/>
                  <a:gd name="T72" fmla="*/ 110 w 278"/>
                  <a:gd name="T73" fmla="*/ 345 h 815"/>
                  <a:gd name="T74" fmla="*/ 120 w 278"/>
                  <a:gd name="T75" fmla="*/ 216 h 815"/>
                  <a:gd name="T76" fmla="*/ 131 w 278"/>
                  <a:gd name="T77" fmla="*/ 106 h 815"/>
                  <a:gd name="T78" fmla="*/ 141 w 278"/>
                  <a:gd name="T79" fmla="*/ 29 h 815"/>
                  <a:gd name="T80" fmla="*/ 144 w 278"/>
                  <a:gd name="T81" fmla="*/ 0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8" h="815">
                    <a:moveTo>
                      <a:pt x="144" y="0"/>
                    </a:moveTo>
                    <a:lnTo>
                      <a:pt x="138" y="29"/>
                    </a:lnTo>
                    <a:lnTo>
                      <a:pt x="121" y="107"/>
                    </a:lnTo>
                    <a:lnTo>
                      <a:pt x="98" y="220"/>
                    </a:lnTo>
                    <a:lnTo>
                      <a:pt x="73" y="349"/>
                    </a:lnTo>
                    <a:lnTo>
                      <a:pt x="47" y="479"/>
                    </a:lnTo>
                    <a:lnTo>
                      <a:pt x="24" y="598"/>
                    </a:lnTo>
                    <a:lnTo>
                      <a:pt x="7" y="686"/>
                    </a:lnTo>
                    <a:lnTo>
                      <a:pt x="0" y="729"/>
                    </a:lnTo>
                    <a:lnTo>
                      <a:pt x="2" y="744"/>
                    </a:lnTo>
                    <a:lnTo>
                      <a:pt x="9" y="759"/>
                    </a:lnTo>
                    <a:lnTo>
                      <a:pt x="20" y="772"/>
                    </a:lnTo>
                    <a:lnTo>
                      <a:pt x="35" y="785"/>
                    </a:lnTo>
                    <a:lnTo>
                      <a:pt x="53" y="797"/>
                    </a:lnTo>
                    <a:lnTo>
                      <a:pt x="77" y="805"/>
                    </a:lnTo>
                    <a:lnTo>
                      <a:pt x="103" y="812"/>
                    </a:lnTo>
                    <a:lnTo>
                      <a:pt x="131" y="815"/>
                    </a:lnTo>
                    <a:lnTo>
                      <a:pt x="161" y="813"/>
                    </a:lnTo>
                    <a:lnTo>
                      <a:pt x="189" y="808"/>
                    </a:lnTo>
                    <a:lnTo>
                      <a:pt x="214" y="800"/>
                    </a:lnTo>
                    <a:lnTo>
                      <a:pt x="235" y="792"/>
                    </a:lnTo>
                    <a:lnTo>
                      <a:pt x="254" y="782"/>
                    </a:lnTo>
                    <a:lnTo>
                      <a:pt x="267" y="774"/>
                    </a:lnTo>
                    <a:lnTo>
                      <a:pt x="275" y="767"/>
                    </a:lnTo>
                    <a:lnTo>
                      <a:pt x="278" y="765"/>
                    </a:lnTo>
                    <a:lnTo>
                      <a:pt x="273" y="765"/>
                    </a:lnTo>
                    <a:lnTo>
                      <a:pt x="258" y="767"/>
                    </a:lnTo>
                    <a:lnTo>
                      <a:pt x="239" y="767"/>
                    </a:lnTo>
                    <a:lnTo>
                      <a:pt x="215" y="767"/>
                    </a:lnTo>
                    <a:lnTo>
                      <a:pt x="189" y="765"/>
                    </a:lnTo>
                    <a:lnTo>
                      <a:pt x="166" y="760"/>
                    </a:lnTo>
                    <a:lnTo>
                      <a:pt x="144" y="754"/>
                    </a:lnTo>
                    <a:lnTo>
                      <a:pt x="131" y="742"/>
                    </a:lnTo>
                    <a:lnTo>
                      <a:pt x="110" y="691"/>
                    </a:lnTo>
                    <a:lnTo>
                      <a:pt x="101" y="598"/>
                    </a:lnTo>
                    <a:lnTo>
                      <a:pt x="101" y="478"/>
                    </a:lnTo>
                    <a:lnTo>
                      <a:pt x="110" y="345"/>
                    </a:lnTo>
                    <a:lnTo>
                      <a:pt x="120" y="216"/>
                    </a:lnTo>
                    <a:lnTo>
                      <a:pt x="131" y="106"/>
                    </a:lnTo>
                    <a:lnTo>
                      <a:pt x="141" y="29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38" name="Freeform 38"/>
              <p:cNvSpPr>
                <a:spLocks/>
              </p:cNvSpPr>
              <p:nvPr/>
            </p:nvSpPr>
            <p:spPr bwMode="auto">
              <a:xfrm>
                <a:off x="4403725" y="2314575"/>
                <a:ext cx="214313" cy="1068387"/>
              </a:xfrm>
              <a:custGeom>
                <a:avLst/>
                <a:gdLst>
                  <a:gd name="T0" fmla="*/ 0 w 135"/>
                  <a:gd name="T1" fmla="*/ 0 h 673"/>
                  <a:gd name="T2" fmla="*/ 120 w 135"/>
                  <a:gd name="T3" fmla="*/ 673 h 673"/>
                  <a:gd name="T4" fmla="*/ 135 w 135"/>
                  <a:gd name="T5" fmla="*/ 190 h 673"/>
                  <a:gd name="T6" fmla="*/ 94 w 135"/>
                  <a:gd name="T7" fmla="*/ 5 h 673"/>
                  <a:gd name="T8" fmla="*/ 0 w 135"/>
                  <a:gd name="T9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673">
                    <a:moveTo>
                      <a:pt x="0" y="0"/>
                    </a:moveTo>
                    <a:lnTo>
                      <a:pt x="120" y="673"/>
                    </a:lnTo>
                    <a:lnTo>
                      <a:pt x="135" y="190"/>
                    </a:lnTo>
                    <a:lnTo>
                      <a:pt x="9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39" name="Freeform 39"/>
              <p:cNvSpPr>
                <a:spLocks/>
              </p:cNvSpPr>
              <p:nvPr/>
            </p:nvSpPr>
            <p:spPr bwMode="auto">
              <a:xfrm>
                <a:off x="4645025" y="2865438"/>
                <a:ext cx="212725" cy="1884362"/>
              </a:xfrm>
              <a:custGeom>
                <a:avLst/>
                <a:gdLst>
                  <a:gd name="T0" fmla="*/ 46 w 134"/>
                  <a:gd name="T1" fmla="*/ 0 h 1187"/>
                  <a:gd name="T2" fmla="*/ 40 w 134"/>
                  <a:gd name="T3" fmla="*/ 48 h 1187"/>
                  <a:gd name="T4" fmla="*/ 23 w 134"/>
                  <a:gd name="T5" fmla="*/ 162 h 1187"/>
                  <a:gd name="T6" fmla="*/ 6 w 134"/>
                  <a:gd name="T7" fmla="*/ 298 h 1187"/>
                  <a:gd name="T8" fmla="*/ 0 w 134"/>
                  <a:gd name="T9" fmla="*/ 407 h 1187"/>
                  <a:gd name="T10" fmla="*/ 5 w 134"/>
                  <a:gd name="T11" fmla="*/ 562 h 1187"/>
                  <a:gd name="T12" fmla="*/ 16 w 134"/>
                  <a:gd name="T13" fmla="*/ 800 h 1187"/>
                  <a:gd name="T14" fmla="*/ 28 w 134"/>
                  <a:gd name="T15" fmla="*/ 1017 h 1187"/>
                  <a:gd name="T16" fmla="*/ 33 w 134"/>
                  <a:gd name="T17" fmla="*/ 1113 h 1187"/>
                  <a:gd name="T18" fmla="*/ 33 w 134"/>
                  <a:gd name="T19" fmla="*/ 1123 h 1187"/>
                  <a:gd name="T20" fmla="*/ 35 w 134"/>
                  <a:gd name="T21" fmla="*/ 1144 h 1187"/>
                  <a:gd name="T22" fmla="*/ 43 w 134"/>
                  <a:gd name="T23" fmla="*/ 1167 h 1187"/>
                  <a:gd name="T24" fmla="*/ 63 w 134"/>
                  <a:gd name="T25" fmla="*/ 1186 h 1187"/>
                  <a:gd name="T26" fmla="*/ 76 w 134"/>
                  <a:gd name="T27" fmla="*/ 1187 h 1187"/>
                  <a:gd name="T28" fmla="*/ 89 w 134"/>
                  <a:gd name="T29" fmla="*/ 1186 h 1187"/>
                  <a:gd name="T30" fmla="*/ 101 w 134"/>
                  <a:gd name="T31" fmla="*/ 1182 h 1187"/>
                  <a:gd name="T32" fmla="*/ 111 w 134"/>
                  <a:gd name="T33" fmla="*/ 1174 h 1187"/>
                  <a:gd name="T34" fmla="*/ 121 w 134"/>
                  <a:gd name="T35" fmla="*/ 1167 h 1187"/>
                  <a:gd name="T36" fmla="*/ 127 w 134"/>
                  <a:gd name="T37" fmla="*/ 1161 h 1187"/>
                  <a:gd name="T38" fmla="*/ 132 w 134"/>
                  <a:gd name="T39" fmla="*/ 1156 h 1187"/>
                  <a:gd name="T40" fmla="*/ 134 w 134"/>
                  <a:gd name="T41" fmla="*/ 1154 h 1187"/>
                  <a:gd name="T42" fmla="*/ 129 w 134"/>
                  <a:gd name="T43" fmla="*/ 1126 h 1187"/>
                  <a:gd name="T44" fmla="*/ 117 w 134"/>
                  <a:gd name="T45" fmla="*/ 1048 h 1187"/>
                  <a:gd name="T46" fmla="*/ 99 w 134"/>
                  <a:gd name="T47" fmla="*/ 939 h 1187"/>
                  <a:gd name="T48" fmla="*/ 79 w 134"/>
                  <a:gd name="T49" fmla="*/ 810 h 1187"/>
                  <a:gd name="T50" fmla="*/ 59 w 134"/>
                  <a:gd name="T51" fmla="*/ 676 h 1187"/>
                  <a:gd name="T52" fmla="*/ 43 w 134"/>
                  <a:gd name="T53" fmla="*/ 554 h 1187"/>
                  <a:gd name="T54" fmla="*/ 31 w 134"/>
                  <a:gd name="T55" fmla="*/ 455 h 1187"/>
                  <a:gd name="T56" fmla="*/ 28 w 134"/>
                  <a:gd name="T57" fmla="*/ 397 h 1187"/>
                  <a:gd name="T58" fmla="*/ 33 w 134"/>
                  <a:gd name="T59" fmla="*/ 298 h 1187"/>
                  <a:gd name="T60" fmla="*/ 40 w 134"/>
                  <a:gd name="T61" fmla="*/ 165 h 1187"/>
                  <a:gd name="T62" fmla="*/ 44 w 134"/>
                  <a:gd name="T63" fmla="*/ 49 h 1187"/>
                  <a:gd name="T64" fmla="*/ 46 w 134"/>
                  <a:gd name="T65" fmla="*/ 0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4" h="1187">
                    <a:moveTo>
                      <a:pt x="46" y="0"/>
                    </a:moveTo>
                    <a:lnTo>
                      <a:pt x="40" y="48"/>
                    </a:lnTo>
                    <a:lnTo>
                      <a:pt x="23" y="162"/>
                    </a:lnTo>
                    <a:lnTo>
                      <a:pt x="6" y="298"/>
                    </a:lnTo>
                    <a:lnTo>
                      <a:pt x="0" y="407"/>
                    </a:lnTo>
                    <a:lnTo>
                      <a:pt x="5" y="562"/>
                    </a:lnTo>
                    <a:lnTo>
                      <a:pt x="16" y="800"/>
                    </a:lnTo>
                    <a:lnTo>
                      <a:pt x="28" y="1017"/>
                    </a:lnTo>
                    <a:lnTo>
                      <a:pt x="33" y="1113"/>
                    </a:lnTo>
                    <a:lnTo>
                      <a:pt x="33" y="1123"/>
                    </a:lnTo>
                    <a:lnTo>
                      <a:pt x="35" y="1144"/>
                    </a:lnTo>
                    <a:lnTo>
                      <a:pt x="43" y="1167"/>
                    </a:lnTo>
                    <a:lnTo>
                      <a:pt x="63" y="1186"/>
                    </a:lnTo>
                    <a:lnTo>
                      <a:pt x="76" y="1187"/>
                    </a:lnTo>
                    <a:lnTo>
                      <a:pt x="89" y="1186"/>
                    </a:lnTo>
                    <a:lnTo>
                      <a:pt x="101" y="1182"/>
                    </a:lnTo>
                    <a:lnTo>
                      <a:pt x="111" y="1174"/>
                    </a:lnTo>
                    <a:lnTo>
                      <a:pt x="121" y="1167"/>
                    </a:lnTo>
                    <a:lnTo>
                      <a:pt x="127" y="1161"/>
                    </a:lnTo>
                    <a:lnTo>
                      <a:pt x="132" y="1156"/>
                    </a:lnTo>
                    <a:lnTo>
                      <a:pt x="134" y="1154"/>
                    </a:lnTo>
                    <a:lnTo>
                      <a:pt x="129" y="1126"/>
                    </a:lnTo>
                    <a:lnTo>
                      <a:pt x="117" y="1048"/>
                    </a:lnTo>
                    <a:lnTo>
                      <a:pt x="99" y="939"/>
                    </a:lnTo>
                    <a:lnTo>
                      <a:pt x="79" y="810"/>
                    </a:lnTo>
                    <a:lnTo>
                      <a:pt x="59" y="676"/>
                    </a:lnTo>
                    <a:lnTo>
                      <a:pt x="43" y="554"/>
                    </a:lnTo>
                    <a:lnTo>
                      <a:pt x="31" y="455"/>
                    </a:lnTo>
                    <a:lnTo>
                      <a:pt x="28" y="397"/>
                    </a:lnTo>
                    <a:lnTo>
                      <a:pt x="33" y="298"/>
                    </a:lnTo>
                    <a:lnTo>
                      <a:pt x="40" y="165"/>
                    </a:lnTo>
                    <a:lnTo>
                      <a:pt x="44" y="4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0" name="Freeform 40"/>
              <p:cNvSpPr>
                <a:spLocks/>
              </p:cNvSpPr>
              <p:nvPr/>
            </p:nvSpPr>
            <p:spPr bwMode="auto">
              <a:xfrm>
                <a:off x="4452938" y="1927225"/>
                <a:ext cx="406400" cy="806450"/>
              </a:xfrm>
              <a:custGeom>
                <a:avLst/>
                <a:gdLst>
                  <a:gd name="T0" fmla="*/ 0 w 256"/>
                  <a:gd name="T1" fmla="*/ 0 h 508"/>
                  <a:gd name="T2" fmla="*/ 121 w 256"/>
                  <a:gd name="T3" fmla="*/ 508 h 508"/>
                  <a:gd name="T4" fmla="*/ 256 w 256"/>
                  <a:gd name="T5" fmla="*/ 0 h 508"/>
                  <a:gd name="T6" fmla="*/ 0 w 256"/>
                  <a:gd name="T7" fmla="*/ 0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6" h="508">
                    <a:moveTo>
                      <a:pt x="0" y="0"/>
                    </a:moveTo>
                    <a:lnTo>
                      <a:pt x="121" y="508"/>
                    </a:lnTo>
                    <a:lnTo>
                      <a:pt x="2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4516438" y="1978025"/>
                <a:ext cx="280988" cy="555625"/>
              </a:xfrm>
              <a:custGeom>
                <a:avLst/>
                <a:gdLst>
                  <a:gd name="T0" fmla="*/ 0 w 177"/>
                  <a:gd name="T1" fmla="*/ 0 h 350"/>
                  <a:gd name="T2" fmla="*/ 84 w 177"/>
                  <a:gd name="T3" fmla="*/ 350 h 350"/>
                  <a:gd name="T4" fmla="*/ 177 w 177"/>
                  <a:gd name="T5" fmla="*/ 0 h 350"/>
                  <a:gd name="T6" fmla="*/ 0 w 177"/>
                  <a:gd name="T7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350">
                    <a:moveTo>
                      <a:pt x="0" y="0"/>
                    </a:moveTo>
                    <a:lnTo>
                      <a:pt x="84" y="350"/>
                    </a:lnTo>
                    <a:lnTo>
                      <a:pt x="1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2" name="Freeform 42"/>
              <p:cNvSpPr>
                <a:spLocks/>
              </p:cNvSpPr>
              <p:nvPr/>
            </p:nvSpPr>
            <p:spPr bwMode="auto">
              <a:xfrm>
                <a:off x="4552950" y="1995488"/>
                <a:ext cx="215900" cy="38100"/>
              </a:xfrm>
              <a:custGeom>
                <a:avLst/>
                <a:gdLst>
                  <a:gd name="T0" fmla="*/ 0 w 136"/>
                  <a:gd name="T1" fmla="*/ 0 h 24"/>
                  <a:gd name="T2" fmla="*/ 136 w 136"/>
                  <a:gd name="T3" fmla="*/ 0 h 24"/>
                  <a:gd name="T4" fmla="*/ 129 w 136"/>
                  <a:gd name="T5" fmla="*/ 24 h 24"/>
                  <a:gd name="T6" fmla="*/ 7 w 136"/>
                  <a:gd name="T7" fmla="*/ 24 h 24"/>
                  <a:gd name="T8" fmla="*/ 0 w 13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4">
                    <a:moveTo>
                      <a:pt x="0" y="0"/>
                    </a:moveTo>
                    <a:lnTo>
                      <a:pt x="136" y="0"/>
                    </a:lnTo>
                    <a:lnTo>
                      <a:pt x="129" y="24"/>
                    </a:lnTo>
                    <a:lnTo>
                      <a:pt x="7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3" name="Freeform 43"/>
              <p:cNvSpPr>
                <a:spLocks/>
              </p:cNvSpPr>
              <p:nvPr/>
            </p:nvSpPr>
            <p:spPr bwMode="auto">
              <a:xfrm>
                <a:off x="4584700" y="2101850"/>
                <a:ext cx="80963" cy="282575"/>
              </a:xfrm>
              <a:custGeom>
                <a:avLst/>
                <a:gdLst>
                  <a:gd name="T0" fmla="*/ 0 w 51"/>
                  <a:gd name="T1" fmla="*/ 0 h 178"/>
                  <a:gd name="T2" fmla="*/ 41 w 51"/>
                  <a:gd name="T3" fmla="*/ 178 h 178"/>
                  <a:gd name="T4" fmla="*/ 51 w 51"/>
                  <a:gd name="T5" fmla="*/ 134 h 178"/>
                  <a:gd name="T6" fmla="*/ 0 w 51"/>
                  <a:gd name="T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178">
                    <a:moveTo>
                      <a:pt x="0" y="0"/>
                    </a:moveTo>
                    <a:lnTo>
                      <a:pt x="41" y="178"/>
                    </a:lnTo>
                    <a:lnTo>
                      <a:pt x="51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2927350" y="2025650"/>
                <a:ext cx="1644650" cy="430212"/>
              </a:xfrm>
              <a:custGeom>
                <a:avLst/>
                <a:gdLst>
                  <a:gd name="T0" fmla="*/ 1004 w 1036"/>
                  <a:gd name="T1" fmla="*/ 16 h 271"/>
                  <a:gd name="T2" fmla="*/ 976 w 1036"/>
                  <a:gd name="T3" fmla="*/ 6 h 271"/>
                  <a:gd name="T4" fmla="*/ 935 w 1036"/>
                  <a:gd name="T5" fmla="*/ 1 h 271"/>
                  <a:gd name="T6" fmla="*/ 880 w 1036"/>
                  <a:gd name="T7" fmla="*/ 1 h 271"/>
                  <a:gd name="T8" fmla="*/ 817 w 1036"/>
                  <a:gd name="T9" fmla="*/ 5 h 271"/>
                  <a:gd name="T10" fmla="*/ 746 w 1036"/>
                  <a:gd name="T11" fmla="*/ 11 h 271"/>
                  <a:gd name="T12" fmla="*/ 673 w 1036"/>
                  <a:gd name="T13" fmla="*/ 21 h 271"/>
                  <a:gd name="T14" fmla="*/ 597 w 1036"/>
                  <a:gd name="T15" fmla="*/ 34 h 271"/>
                  <a:gd name="T16" fmla="*/ 528 w 1036"/>
                  <a:gd name="T17" fmla="*/ 51 h 271"/>
                  <a:gd name="T18" fmla="*/ 463 w 1036"/>
                  <a:gd name="T19" fmla="*/ 71 h 271"/>
                  <a:gd name="T20" fmla="*/ 405 w 1036"/>
                  <a:gd name="T21" fmla="*/ 92 h 271"/>
                  <a:gd name="T22" fmla="*/ 353 w 1036"/>
                  <a:gd name="T23" fmla="*/ 117 h 271"/>
                  <a:gd name="T24" fmla="*/ 308 w 1036"/>
                  <a:gd name="T25" fmla="*/ 140 h 271"/>
                  <a:gd name="T26" fmla="*/ 268 w 1036"/>
                  <a:gd name="T27" fmla="*/ 160 h 271"/>
                  <a:gd name="T28" fmla="*/ 237 w 1036"/>
                  <a:gd name="T29" fmla="*/ 177 h 271"/>
                  <a:gd name="T30" fmla="*/ 212 w 1036"/>
                  <a:gd name="T31" fmla="*/ 188 h 271"/>
                  <a:gd name="T32" fmla="*/ 189 w 1036"/>
                  <a:gd name="T33" fmla="*/ 191 h 271"/>
                  <a:gd name="T34" fmla="*/ 166 w 1036"/>
                  <a:gd name="T35" fmla="*/ 193 h 271"/>
                  <a:gd name="T36" fmla="*/ 151 w 1036"/>
                  <a:gd name="T37" fmla="*/ 191 h 271"/>
                  <a:gd name="T38" fmla="*/ 144 w 1036"/>
                  <a:gd name="T39" fmla="*/ 190 h 271"/>
                  <a:gd name="T40" fmla="*/ 146 w 1036"/>
                  <a:gd name="T41" fmla="*/ 185 h 271"/>
                  <a:gd name="T42" fmla="*/ 152 w 1036"/>
                  <a:gd name="T43" fmla="*/ 155 h 271"/>
                  <a:gd name="T44" fmla="*/ 148 w 1036"/>
                  <a:gd name="T45" fmla="*/ 122 h 271"/>
                  <a:gd name="T46" fmla="*/ 133 w 1036"/>
                  <a:gd name="T47" fmla="*/ 104 h 271"/>
                  <a:gd name="T48" fmla="*/ 108 w 1036"/>
                  <a:gd name="T49" fmla="*/ 91 h 271"/>
                  <a:gd name="T50" fmla="*/ 75 w 1036"/>
                  <a:gd name="T51" fmla="*/ 87 h 271"/>
                  <a:gd name="T52" fmla="*/ 38 w 1036"/>
                  <a:gd name="T53" fmla="*/ 96 h 271"/>
                  <a:gd name="T54" fmla="*/ 15 w 1036"/>
                  <a:gd name="T55" fmla="*/ 112 h 271"/>
                  <a:gd name="T56" fmla="*/ 4 w 1036"/>
                  <a:gd name="T57" fmla="*/ 135 h 271"/>
                  <a:gd name="T58" fmla="*/ 0 w 1036"/>
                  <a:gd name="T59" fmla="*/ 163 h 271"/>
                  <a:gd name="T60" fmla="*/ 4 w 1036"/>
                  <a:gd name="T61" fmla="*/ 195 h 271"/>
                  <a:gd name="T62" fmla="*/ 17 w 1036"/>
                  <a:gd name="T63" fmla="*/ 230 h 271"/>
                  <a:gd name="T64" fmla="*/ 43 w 1036"/>
                  <a:gd name="T65" fmla="*/ 256 h 271"/>
                  <a:gd name="T66" fmla="*/ 85 w 1036"/>
                  <a:gd name="T67" fmla="*/ 271 h 271"/>
                  <a:gd name="T68" fmla="*/ 128 w 1036"/>
                  <a:gd name="T69" fmla="*/ 269 h 271"/>
                  <a:gd name="T70" fmla="*/ 166 w 1036"/>
                  <a:gd name="T71" fmla="*/ 263 h 271"/>
                  <a:gd name="T72" fmla="*/ 214 w 1036"/>
                  <a:gd name="T73" fmla="*/ 251 h 271"/>
                  <a:gd name="T74" fmla="*/ 265 w 1036"/>
                  <a:gd name="T75" fmla="*/ 236 h 271"/>
                  <a:gd name="T76" fmla="*/ 318 w 1036"/>
                  <a:gd name="T77" fmla="*/ 221 h 271"/>
                  <a:gd name="T78" fmla="*/ 369 w 1036"/>
                  <a:gd name="T79" fmla="*/ 208 h 271"/>
                  <a:gd name="T80" fmla="*/ 415 w 1036"/>
                  <a:gd name="T81" fmla="*/ 196 h 271"/>
                  <a:gd name="T82" fmla="*/ 455 w 1036"/>
                  <a:gd name="T83" fmla="*/ 188 h 271"/>
                  <a:gd name="T84" fmla="*/ 508 w 1036"/>
                  <a:gd name="T85" fmla="*/ 183 h 271"/>
                  <a:gd name="T86" fmla="*/ 587 w 1036"/>
                  <a:gd name="T87" fmla="*/ 182 h 271"/>
                  <a:gd name="T88" fmla="*/ 668 w 1036"/>
                  <a:gd name="T89" fmla="*/ 182 h 271"/>
                  <a:gd name="T90" fmla="*/ 746 w 1036"/>
                  <a:gd name="T91" fmla="*/ 183 h 271"/>
                  <a:gd name="T92" fmla="*/ 822 w 1036"/>
                  <a:gd name="T93" fmla="*/ 185 h 271"/>
                  <a:gd name="T94" fmla="*/ 893 w 1036"/>
                  <a:gd name="T95" fmla="*/ 187 h 271"/>
                  <a:gd name="T96" fmla="*/ 956 w 1036"/>
                  <a:gd name="T97" fmla="*/ 187 h 271"/>
                  <a:gd name="T98" fmla="*/ 1012 w 1036"/>
                  <a:gd name="T99" fmla="*/ 185 h 271"/>
                  <a:gd name="T100" fmla="*/ 1011 w 1036"/>
                  <a:gd name="T101" fmla="*/ 23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36" h="271">
                    <a:moveTo>
                      <a:pt x="1011" y="23"/>
                    </a:moveTo>
                    <a:lnTo>
                      <a:pt x="1004" y="16"/>
                    </a:lnTo>
                    <a:lnTo>
                      <a:pt x="993" y="11"/>
                    </a:lnTo>
                    <a:lnTo>
                      <a:pt x="976" y="6"/>
                    </a:lnTo>
                    <a:lnTo>
                      <a:pt x="958" y="3"/>
                    </a:lnTo>
                    <a:lnTo>
                      <a:pt x="935" y="1"/>
                    </a:lnTo>
                    <a:lnTo>
                      <a:pt x="908" y="0"/>
                    </a:lnTo>
                    <a:lnTo>
                      <a:pt x="880" y="1"/>
                    </a:lnTo>
                    <a:lnTo>
                      <a:pt x="850" y="1"/>
                    </a:lnTo>
                    <a:lnTo>
                      <a:pt x="817" y="5"/>
                    </a:lnTo>
                    <a:lnTo>
                      <a:pt x="783" y="6"/>
                    </a:lnTo>
                    <a:lnTo>
                      <a:pt x="746" y="11"/>
                    </a:lnTo>
                    <a:lnTo>
                      <a:pt x="710" y="16"/>
                    </a:lnTo>
                    <a:lnTo>
                      <a:pt x="673" y="21"/>
                    </a:lnTo>
                    <a:lnTo>
                      <a:pt x="635" y="28"/>
                    </a:lnTo>
                    <a:lnTo>
                      <a:pt x="597" y="34"/>
                    </a:lnTo>
                    <a:lnTo>
                      <a:pt x="561" y="43"/>
                    </a:lnTo>
                    <a:lnTo>
                      <a:pt x="528" y="51"/>
                    </a:lnTo>
                    <a:lnTo>
                      <a:pt x="495" y="61"/>
                    </a:lnTo>
                    <a:lnTo>
                      <a:pt x="463" y="71"/>
                    </a:lnTo>
                    <a:lnTo>
                      <a:pt x="434" y="81"/>
                    </a:lnTo>
                    <a:lnTo>
                      <a:pt x="405" y="92"/>
                    </a:lnTo>
                    <a:lnTo>
                      <a:pt x="379" y="106"/>
                    </a:lnTo>
                    <a:lnTo>
                      <a:pt x="353" y="117"/>
                    </a:lnTo>
                    <a:lnTo>
                      <a:pt x="329" y="129"/>
                    </a:lnTo>
                    <a:lnTo>
                      <a:pt x="308" y="140"/>
                    </a:lnTo>
                    <a:lnTo>
                      <a:pt x="288" y="150"/>
                    </a:lnTo>
                    <a:lnTo>
                      <a:pt x="268" y="160"/>
                    </a:lnTo>
                    <a:lnTo>
                      <a:pt x="252" y="170"/>
                    </a:lnTo>
                    <a:lnTo>
                      <a:pt x="237" y="177"/>
                    </a:lnTo>
                    <a:lnTo>
                      <a:pt x="224" y="183"/>
                    </a:lnTo>
                    <a:lnTo>
                      <a:pt x="212" y="188"/>
                    </a:lnTo>
                    <a:lnTo>
                      <a:pt x="204" y="190"/>
                    </a:lnTo>
                    <a:lnTo>
                      <a:pt x="189" y="191"/>
                    </a:lnTo>
                    <a:lnTo>
                      <a:pt x="176" y="193"/>
                    </a:lnTo>
                    <a:lnTo>
                      <a:pt x="166" y="193"/>
                    </a:lnTo>
                    <a:lnTo>
                      <a:pt x="157" y="191"/>
                    </a:lnTo>
                    <a:lnTo>
                      <a:pt x="151" y="191"/>
                    </a:lnTo>
                    <a:lnTo>
                      <a:pt x="148" y="191"/>
                    </a:lnTo>
                    <a:lnTo>
                      <a:pt x="144" y="190"/>
                    </a:lnTo>
                    <a:lnTo>
                      <a:pt x="144" y="190"/>
                    </a:lnTo>
                    <a:lnTo>
                      <a:pt x="146" y="185"/>
                    </a:lnTo>
                    <a:lnTo>
                      <a:pt x="149" y="173"/>
                    </a:lnTo>
                    <a:lnTo>
                      <a:pt x="152" y="155"/>
                    </a:lnTo>
                    <a:lnTo>
                      <a:pt x="151" y="134"/>
                    </a:lnTo>
                    <a:lnTo>
                      <a:pt x="148" y="122"/>
                    </a:lnTo>
                    <a:lnTo>
                      <a:pt x="141" y="112"/>
                    </a:lnTo>
                    <a:lnTo>
                      <a:pt x="133" y="104"/>
                    </a:lnTo>
                    <a:lnTo>
                      <a:pt x="121" y="97"/>
                    </a:lnTo>
                    <a:lnTo>
                      <a:pt x="108" y="91"/>
                    </a:lnTo>
                    <a:lnTo>
                      <a:pt x="93" y="89"/>
                    </a:lnTo>
                    <a:lnTo>
                      <a:pt x="75" y="87"/>
                    </a:lnTo>
                    <a:lnTo>
                      <a:pt x="55" y="91"/>
                    </a:lnTo>
                    <a:lnTo>
                      <a:pt x="38" y="96"/>
                    </a:lnTo>
                    <a:lnTo>
                      <a:pt x="25" y="102"/>
                    </a:lnTo>
                    <a:lnTo>
                      <a:pt x="15" y="112"/>
                    </a:lnTo>
                    <a:lnTo>
                      <a:pt x="9" y="124"/>
                    </a:lnTo>
                    <a:lnTo>
                      <a:pt x="4" y="135"/>
                    </a:lnTo>
                    <a:lnTo>
                      <a:pt x="0" y="149"/>
                    </a:lnTo>
                    <a:lnTo>
                      <a:pt x="0" y="163"/>
                    </a:lnTo>
                    <a:lnTo>
                      <a:pt x="0" y="177"/>
                    </a:lnTo>
                    <a:lnTo>
                      <a:pt x="4" y="195"/>
                    </a:lnTo>
                    <a:lnTo>
                      <a:pt x="9" y="213"/>
                    </a:lnTo>
                    <a:lnTo>
                      <a:pt x="17" y="230"/>
                    </a:lnTo>
                    <a:lnTo>
                      <a:pt x="28" y="244"/>
                    </a:lnTo>
                    <a:lnTo>
                      <a:pt x="43" y="256"/>
                    </a:lnTo>
                    <a:lnTo>
                      <a:pt x="62" y="266"/>
                    </a:lnTo>
                    <a:lnTo>
                      <a:pt x="85" y="271"/>
                    </a:lnTo>
                    <a:lnTo>
                      <a:pt x="111" y="271"/>
                    </a:lnTo>
                    <a:lnTo>
                      <a:pt x="128" y="269"/>
                    </a:lnTo>
                    <a:lnTo>
                      <a:pt x="146" y="266"/>
                    </a:lnTo>
                    <a:lnTo>
                      <a:pt x="166" y="263"/>
                    </a:lnTo>
                    <a:lnTo>
                      <a:pt x="189" y="256"/>
                    </a:lnTo>
                    <a:lnTo>
                      <a:pt x="214" y="251"/>
                    </a:lnTo>
                    <a:lnTo>
                      <a:pt x="238" y="244"/>
                    </a:lnTo>
                    <a:lnTo>
                      <a:pt x="265" y="236"/>
                    </a:lnTo>
                    <a:lnTo>
                      <a:pt x="291" y="230"/>
                    </a:lnTo>
                    <a:lnTo>
                      <a:pt x="318" y="221"/>
                    </a:lnTo>
                    <a:lnTo>
                      <a:pt x="344" y="215"/>
                    </a:lnTo>
                    <a:lnTo>
                      <a:pt x="369" y="208"/>
                    </a:lnTo>
                    <a:lnTo>
                      <a:pt x="394" y="201"/>
                    </a:lnTo>
                    <a:lnTo>
                      <a:pt x="415" y="196"/>
                    </a:lnTo>
                    <a:lnTo>
                      <a:pt x="437" y="191"/>
                    </a:lnTo>
                    <a:lnTo>
                      <a:pt x="455" y="188"/>
                    </a:lnTo>
                    <a:lnTo>
                      <a:pt x="470" y="187"/>
                    </a:lnTo>
                    <a:lnTo>
                      <a:pt x="508" y="183"/>
                    </a:lnTo>
                    <a:lnTo>
                      <a:pt x="548" y="182"/>
                    </a:lnTo>
                    <a:lnTo>
                      <a:pt x="587" y="182"/>
                    </a:lnTo>
                    <a:lnTo>
                      <a:pt x="629" y="180"/>
                    </a:lnTo>
                    <a:lnTo>
                      <a:pt x="668" y="182"/>
                    </a:lnTo>
                    <a:lnTo>
                      <a:pt x="708" y="182"/>
                    </a:lnTo>
                    <a:lnTo>
                      <a:pt x="746" y="183"/>
                    </a:lnTo>
                    <a:lnTo>
                      <a:pt x="786" y="183"/>
                    </a:lnTo>
                    <a:lnTo>
                      <a:pt x="822" y="185"/>
                    </a:lnTo>
                    <a:lnTo>
                      <a:pt x="859" y="187"/>
                    </a:lnTo>
                    <a:lnTo>
                      <a:pt x="893" y="187"/>
                    </a:lnTo>
                    <a:lnTo>
                      <a:pt x="926" y="188"/>
                    </a:lnTo>
                    <a:lnTo>
                      <a:pt x="956" y="187"/>
                    </a:lnTo>
                    <a:lnTo>
                      <a:pt x="986" y="187"/>
                    </a:lnTo>
                    <a:lnTo>
                      <a:pt x="1012" y="185"/>
                    </a:lnTo>
                    <a:lnTo>
                      <a:pt x="1036" y="182"/>
                    </a:lnTo>
                    <a:lnTo>
                      <a:pt x="1011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2971800" y="2078038"/>
                <a:ext cx="1533525" cy="341312"/>
              </a:xfrm>
              <a:custGeom>
                <a:avLst/>
                <a:gdLst>
                  <a:gd name="T0" fmla="*/ 943 w 966"/>
                  <a:gd name="T1" fmla="*/ 11 h 215"/>
                  <a:gd name="T2" fmla="*/ 920 w 966"/>
                  <a:gd name="T3" fmla="*/ 5 h 215"/>
                  <a:gd name="T4" fmla="*/ 883 w 966"/>
                  <a:gd name="T5" fmla="*/ 0 h 215"/>
                  <a:gd name="T6" fmla="*/ 837 w 966"/>
                  <a:gd name="T7" fmla="*/ 0 h 215"/>
                  <a:gd name="T8" fmla="*/ 779 w 966"/>
                  <a:gd name="T9" fmla="*/ 1 h 215"/>
                  <a:gd name="T10" fmla="*/ 716 w 966"/>
                  <a:gd name="T11" fmla="*/ 6 h 215"/>
                  <a:gd name="T12" fmla="*/ 647 w 966"/>
                  <a:gd name="T13" fmla="*/ 15 h 215"/>
                  <a:gd name="T14" fmla="*/ 574 w 966"/>
                  <a:gd name="T15" fmla="*/ 28 h 215"/>
                  <a:gd name="T16" fmla="*/ 506 w 966"/>
                  <a:gd name="T17" fmla="*/ 44 h 215"/>
                  <a:gd name="T18" fmla="*/ 445 w 966"/>
                  <a:gd name="T19" fmla="*/ 64 h 215"/>
                  <a:gd name="T20" fmla="*/ 386 w 966"/>
                  <a:gd name="T21" fmla="*/ 86 h 215"/>
                  <a:gd name="T22" fmla="*/ 331 w 966"/>
                  <a:gd name="T23" fmla="*/ 109 h 215"/>
                  <a:gd name="T24" fmla="*/ 282 w 966"/>
                  <a:gd name="T25" fmla="*/ 130 h 215"/>
                  <a:gd name="T26" fmla="*/ 239 w 966"/>
                  <a:gd name="T27" fmla="*/ 150 h 215"/>
                  <a:gd name="T28" fmla="*/ 202 w 966"/>
                  <a:gd name="T29" fmla="*/ 165 h 215"/>
                  <a:gd name="T30" fmla="*/ 177 w 966"/>
                  <a:gd name="T31" fmla="*/ 175 h 215"/>
                  <a:gd name="T32" fmla="*/ 153 w 966"/>
                  <a:gd name="T33" fmla="*/ 178 h 215"/>
                  <a:gd name="T34" fmla="*/ 126 w 966"/>
                  <a:gd name="T35" fmla="*/ 178 h 215"/>
                  <a:gd name="T36" fmla="*/ 106 w 966"/>
                  <a:gd name="T37" fmla="*/ 177 h 215"/>
                  <a:gd name="T38" fmla="*/ 95 w 966"/>
                  <a:gd name="T39" fmla="*/ 175 h 215"/>
                  <a:gd name="T40" fmla="*/ 95 w 966"/>
                  <a:gd name="T41" fmla="*/ 170 h 215"/>
                  <a:gd name="T42" fmla="*/ 98 w 966"/>
                  <a:gd name="T43" fmla="*/ 140 h 215"/>
                  <a:gd name="T44" fmla="*/ 95 w 966"/>
                  <a:gd name="T45" fmla="*/ 117 h 215"/>
                  <a:gd name="T46" fmla="*/ 86 w 966"/>
                  <a:gd name="T47" fmla="*/ 106 h 215"/>
                  <a:gd name="T48" fmla="*/ 73 w 966"/>
                  <a:gd name="T49" fmla="*/ 99 h 215"/>
                  <a:gd name="T50" fmla="*/ 53 w 966"/>
                  <a:gd name="T51" fmla="*/ 96 h 215"/>
                  <a:gd name="T52" fmla="*/ 22 w 966"/>
                  <a:gd name="T53" fmla="*/ 106 h 215"/>
                  <a:gd name="T54" fmla="*/ 2 w 966"/>
                  <a:gd name="T55" fmla="*/ 137 h 215"/>
                  <a:gd name="T56" fmla="*/ 4 w 966"/>
                  <a:gd name="T57" fmla="*/ 170 h 215"/>
                  <a:gd name="T58" fmla="*/ 17 w 966"/>
                  <a:gd name="T59" fmla="*/ 192 h 215"/>
                  <a:gd name="T60" fmla="*/ 43 w 966"/>
                  <a:gd name="T61" fmla="*/ 208 h 215"/>
                  <a:gd name="T62" fmla="*/ 83 w 966"/>
                  <a:gd name="T63" fmla="*/ 215 h 215"/>
                  <a:gd name="T64" fmla="*/ 123 w 966"/>
                  <a:gd name="T65" fmla="*/ 211 h 215"/>
                  <a:gd name="T66" fmla="*/ 159 w 966"/>
                  <a:gd name="T67" fmla="*/ 203 h 215"/>
                  <a:gd name="T68" fmla="*/ 204 w 966"/>
                  <a:gd name="T69" fmla="*/ 192 h 215"/>
                  <a:gd name="T70" fmla="*/ 253 w 966"/>
                  <a:gd name="T71" fmla="*/ 178 h 215"/>
                  <a:gd name="T72" fmla="*/ 303 w 966"/>
                  <a:gd name="T73" fmla="*/ 163 h 215"/>
                  <a:gd name="T74" fmla="*/ 353 w 966"/>
                  <a:gd name="T75" fmla="*/ 149 h 215"/>
                  <a:gd name="T76" fmla="*/ 397 w 966"/>
                  <a:gd name="T77" fmla="*/ 135 h 215"/>
                  <a:gd name="T78" fmla="*/ 432 w 966"/>
                  <a:gd name="T79" fmla="*/ 127 h 215"/>
                  <a:gd name="T80" fmla="*/ 492 w 966"/>
                  <a:gd name="T81" fmla="*/ 120 h 215"/>
                  <a:gd name="T82" fmla="*/ 576 w 966"/>
                  <a:gd name="T83" fmla="*/ 116 h 215"/>
                  <a:gd name="T84" fmla="*/ 654 w 966"/>
                  <a:gd name="T85" fmla="*/ 116 h 215"/>
                  <a:gd name="T86" fmla="*/ 725 w 966"/>
                  <a:gd name="T87" fmla="*/ 117 h 215"/>
                  <a:gd name="T88" fmla="*/ 788 w 966"/>
                  <a:gd name="T89" fmla="*/ 122 h 215"/>
                  <a:gd name="T90" fmla="*/ 845 w 966"/>
                  <a:gd name="T91" fmla="*/ 125 h 215"/>
                  <a:gd name="T92" fmla="*/ 898 w 966"/>
                  <a:gd name="T93" fmla="*/ 127 h 215"/>
                  <a:gd name="T94" fmla="*/ 945 w 966"/>
                  <a:gd name="T95" fmla="*/ 125 h 215"/>
                  <a:gd name="T96" fmla="*/ 948 w 966"/>
                  <a:gd name="T97" fmla="*/ 1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66" h="215">
                    <a:moveTo>
                      <a:pt x="948" y="16"/>
                    </a:moveTo>
                    <a:lnTo>
                      <a:pt x="943" y="11"/>
                    </a:lnTo>
                    <a:lnTo>
                      <a:pt x="933" y="8"/>
                    </a:lnTo>
                    <a:lnTo>
                      <a:pt x="920" y="5"/>
                    </a:lnTo>
                    <a:lnTo>
                      <a:pt x="903" y="3"/>
                    </a:lnTo>
                    <a:lnTo>
                      <a:pt x="883" y="0"/>
                    </a:lnTo>
                    <a:lnTo>
                      <a:pt x="862" y="0"/>
                    </a:lnTo>
                    <a:lnTo>
                      <a:pt x="837" y="0"/>
                    </a:lnTo>
                    <a:lnTo>
                      <a:pt x="809" y="0"/>
                    </a:lnTo>
                    <a:lnTo>
                      <a:pt x="779" y="1"/>
                    </a:lnTo>
                    <a:lnTo>
                      <a:pt x="750" y="3"/>
                    </a:lnTo>
                    <a:lnTo>
                      <a:pt x="716" y="6"/>
                    </a:lnTo>
                    <a:lnTo>
                      <a:pt x="682" y="10"/>
                    </a:lnTo>
                    <a:lnTo>
                      <a:pt x="647" y="15"/>
                    </a:lnTo>
                    <a:lnTo>
                      <a:pt x="611" y="21"/>
                    </a:lnTo>
                    <a:lnTo>
                      <a:pt x="574" y="28"/>
                    </a:lnTo>
                    <a:lnTo>
                      <a:pt x="538" y="36"/>
                    </a:lnTo>
                    <a:lnTo>
                      <a:pt x="506" y="44"/>
                    </a:lnTo>
                    <a:lnTo>
                      <a:pt x="475" y="54"/>
                    </a:lnTo>
                    <a:lnTo>
                      <a:pt x="445" y="64"/>
                    </a:lnTo>
                    <a:lnTo>
                      <a:pt x="416" y="74"/>
                    </a:lnTo>
                    <a:lnTo>
                      <a:pt x="386" y="86"/>
                    </a:lnTo>
                    <a:lnTo>
                      <a:pt x="358" y="97"/>
                    </a:lnTo>
                    <a:lnTo>
                      <a:pt x="331" y="109"/>
                    </a:lnTo>
                    <a:lnTo>
                      <a:pt x="306" y="120"/>
                    </a:lnTo>
                    <a:lnTo>
                      <a:pt x="282" y="130"/>
                    </a:lnTo>
                    <a:lnTo>
                      <a:pt x="258" y="140"/>
                    </a:lnTo>
                    <a:lnTo>
                      <a:pt x="239" y="150"/>
                    </a:lnTo>
                    <a:lnTo>
                      <a:pt x="219" y="158"/>
                    </a:lnTo>
                    <a:lnTo>
                      <a:pt x="202" y="165"/>
                    </a:lnTo>
                    <a:lnTo>
                      <a:pt x="189" y="172"/>
                    </a:lnTo>
                    <a:lnTo>
                      <a:pt x="177" y="175"/>
                    </a:lnTo>
                    <a:lnTo>
                      <a:pt x="167" y="177"/>
                    </a:lnTo>
                    <a:lnTo>
                      <a:pt x="153" y="178"/>
                    </a:lnTo>
                    <a:lnTo>
                      <a:pt x="138" y="180"/>
                    </a:lnTo>
                    <a:lnTo>
                      <a:pt x="126" y="178"/>
                    </a:lnTo>
                    <a:lnTo>
                      <a:pt x="115" y="178"/>
                    </a:lnTo>
                    <a:lnTo>
                      <a:pt x="106" y="177"/>
                    </a:lnTo>
                    <a:lnTo>
                      <a:pt x="100" y="177"/>
                    </a:lnTo>
                    <a:lnTo>
                      <a:pt x="95" y="175"/>
                    </a:lnTo>
                    <a:lnTo>
                      <a:pt x="93" y="175"/>
                    </a:lnTo>
                    <a:lnTo>
                      <a:pt x="95" y="170"/>
                    </a:lnTo>
                    <a:lnTo>
                      <a:pt x="96" y="157"/>
                    </a:lnTo>
                    <a:lnTo>
                      <a:pt x="98" y="140"/>
                    </a:lnTo>
                    <a:lnTo>
                      <a:pt x="96" y="124"/>
                    </a:lnTo>
                    <a:lnTo>
                      <a:pt x="95" y="117"/>
                    </a:lnTo>
                    <a:lnTo>
                      <a:pt x="91" y="111"/>
                    </a:lnTo>
                    <a:lnTo>
                      <a:pt x="86" y="106"/>
                    </a:lnTo>
                    <a:lnTo>
                      <a:pt x="80" y="101"/>
                    </a:lnTo>
                    <a:lnTo>
                      <a:pt x="73" y="99"/>
                    </a:lnTo>
                    <a:lnTo>
                      <a:pt x="63" y="97"/>
                    </a:lnTo>
                    <a:lnTo>
                      <a:pt x="53" y="96"/>
                    </a:lnTo>
                    <a:lnTo>
                      <a:pt x="42" y="97"/>
                    </a:lnTo>
                    <a:lnTo>
                      <a:pt x="22" y="106"/>
                    </a:lnTo>
                    <a:lnTo>
                      <a:pt x="9" y="119"/>
                    </a:lnTo>
                    <a:lnTo>
                      <a:pt x="2" y="137"/>
                    </a:lnTo>
                    <a:lnTo>
                      <a:pt x="0" y="157"/>
                    </a:lnTo>
                    <a:lnTo>
                      <a:pt x="4" y="170"/>
                    </a:lnTo>
                    <a:lnTo>
                      <a:pt x="9" y="182"/>
                    </a:lnTo>
                    <a:lnTo>
                      <a:pt x="17" y="192"/>
                    </a:lnTo>
                    <a:lnTo>
                      <a:pt x="29" y="200"/>
                    </a:lnTo>
                    <a:lnTo>
                      <a:pt x="43" y="208"/>
                    </a:lnTo>
                    <a:lnTo>
                      <a:pt x="62" y="211"/>
                    </a:lnTo>
                    <a:lnTo>
                      <a:pt x="83" y="215"/>
                    </a:lnTo>
                    <a:lnTo>
                      <a:pt x="108" y="213"/>
                    </a:lnTo>
                    <a:lnTo>
                      <a:pt x="123" y="211"/>
                    </a:lnTo>
                    <a:lnTo>
                      <a:pt x="139" y="208"/>
                    </a:lnTo>
                    <a:lnTo>
                      <a:pt x="159" y="203"/>
                    </a:lnTo>
                    <a:lnTo>
                      <a:pt x="181" y="198"/>
                    </a:lnTo>
                    <a:lnTo>
                      <a:pt x="204" y="192"/>
                    </a:lnTo>
                    <a:lnTo>
                      <a:pt x="229" y="185"/>
                    </a:lnTo>
                    <a:lnTo>
                      <a:pt x="253" y="178"/>
                    </a:lnTo>
                    <a:lnTo>
                      <a:pt x="278" y="170"/>
                    </a:lnTo>
                    <a:lnTo>
                      <a:pt x="303" y="163"/>
                    </a:lnTo>
                    <a:lnTo>
                      <a:pt x="328" y="155"/>
                    </a:lnTo>
                    <a:lnTo>
                      <a:pt x="353" y="149"/>
                    </a:lnTo>
                    <a:lnTo>
                      <a:pt x="376" y="142"/>
                    </a:lnTo>
                    <a:lnTo>
                      <a:pt x="397" y="135"/>
                    </a:lnTo>
                    <a:lnTo>
                      <a:pt x="416" y="132"/>
                    </a:lnTo>
                    <a:lnTo>
                      <a:pt x="432" y="127"/>
                    </a:lnTo>
                    <a:lnTo>
                      <a:pt x="447" y="125"/>
                    </a:lnTo>
                    <a:lnTo>
                      <a:pt x="492" y="120"/>
                    </a:lnTo>
                    <a:lnTo>
                      <a:pt x="535" y="117"/>
                    </a:lnTo>
                    <a:lnTo>
                      <a:pt x="576" y="116"/>
                    </a:lnTo>
                    <a:lnTo>
                      <a:pt x="616" y="116"/>
                    </a:lnTo>
                    <a:lnTo>
                      <a:pt x="654" y="116"/>
                    </a:lnTo>
                    <a:lnTo>
                      <a:pt x="690" y="116"/>
                    </a:lnTo>
                    <a:lnTo>
                      <a:pt x="725" y="117"/>
                    </a:lnTo>
                    <a:lnTo>
                      <a:pt x="756" y="119"/>
                    </a:lnTo>
                    <a:lnTo>
                      <a:pt x="788" y="122"/>
                    </a:lnTo>
                    <a:lnTo>
                      <a:pt x="817" y="124"/>
                    </a:lnTo>
                    <a:lnTo>
                      <a:pt x="845" y="125"/>
                    </a:lnTo>
                    <a:lnTo>
                      <a:pt x="872" y="127"/>
                    </a:lnTo>
                    <a:lnTo>
                      <a:pt x="898" y="127"/>
                    </a:lnTo>
                    <a:lnTo>
                      <a:pt x="922" y="127"/>
                    </a:lnTo>
                    <a:lnTo>
                      <a:pt x="945" y="125"/>
                    </a:lnTo>
                    <a:lnTo>
                      <a:pt x="966" y="124"/>
                    </a:lnTo>
                    <a:lnTo>
                      <a:pt x="948" y="16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6" name="Freeform 46"/>
              <p:cNvSpPr>
                <a:spLocks/>
              </p:cNvSpPr>
              <p:nvPr/>
            </p:nvSpPr>
            <p:spPr bwMode="auto">
              <a:xfrm>
                <a:off x="3255963" y="2179638"/>
                <a:ext cx="1231900" cy="203200"/>
              </a:xfrm>
              <a:custGeom>
                <a:avLst/>
                <a:gdLst>
                  <a:gd name="T0" fmla="*/ 678 w 776"/>
                  <a:gd name="T1" fmla="*/ 55 h 128"/>
                  <a:gd name="T2" fmla="*/ 657 w 776"/>
                  <a:gd name="T3" fmla="*/ 52 h 128"/>
                  <a:gd name="T4" fmla="*/ 619 w 776"/>
                  <a:gd name="T5" fmla="*/ 47 h 128"/>
                  <a:gd name="T6" fmla="*/ 567 w 776"/>
                  <a:gd name="T7" fmla="*/ 43 h 128"/>
                  <a:gd name="T8" fmla="*/ 506 w 776"/>
                  <a:gd name="T9" fmla="*/ 38 h 128"/>
                  <a:gd name="T10" fmla="*/ 440 w 776"/>
                  <a:gd name="T11" fmla="*/ 37 h 128"/>
                  <a:gd name="T12" fmla="*/ 374 w 776"/>
                  <a:gd name="T13" fmla="*/ 38 h 128"/>
                  <a:gd name="T14" fmla="*/ 311 w 776"/>
                  <a:gd name="T15" fmla="*/ 43 h 128"/>
                  <a:gd name="T16" fmla="*/ 255 w 776"/>
                  <a:gd name="T17" fmla="*/ 55 h 128"/>
                  <a:gd name="T18" fmla="*/ 202 w 776"/>
                  <a:gd name="T19" fmla="*/ 66 h 128"/>
                  <a:gd name="T20" fmla="*/ 152 w 776"/>
                  <a:gd name="T21" fmla="*/ 80 h 128"/>
                  <a:gd name="T22" fmla="*/ 106 w 776"/>
                  <a:gd name="T23" fmla="*/ 93 h 128"/>
                  <a:gd name="T24" fmla="*/ 68 w 776"/>
                  <a:gd name="T25" fmla="*/ 104 h 128"/>
                  <a:gd name="T26" fmla="*/ 36 w 776"/>
                  <a:gd name="T27" fmla="*/ 114 h 128"/>
                  <a:gd name="T28" fmla="*/ 13 w 776"/>
                  <a:gd name="T29" fmla="*/ 123 h 128"/>
                  <a:gd name="T30" fmla="*/ 2 w 776"/>
                  <a:gd name="T31" fmla="*/ 128 h 128"/>
                  <a:gd name="T32" fmla="*/ 2 w 776"/>
                  <a:gd name="T33" fmla="*/ 128 h 128"/>
                  <a:gd name="T34" fmla="*/ 12 w 776"/>
                  <a:gd name="T35" fmla="*/ 123 h 128"/>
                  <a:gd name="T36" fmla="*/ 33 w 776"/>
                  <a:gd name="T37" fmla="*/ 114 h 128"/>
                  <a:gd name="T38" fmla="*/ 63 w 776"/>
                  <a:gd name="T39" fmla="*/ 104 h 128"/>
                  <a:gd name="T40" fmla="*/ 101 w 776"/>
                  <a:gd name="T41" fmla="*/ 91 h 128"/>
                  <a:gd name="T42" fmla="*/ 147 w 776"/>
                  <a:gd name="T43" fmla="*/ 75 h 128"/>
                  <a:gd name="T44" fmla="*/ 198 w 776"/>
                  <a:gd name="T45" fmla="*/ 56 h 128"/>
                  <a:gd name="T46" fmla="*/ 256 w 776"/>
                  <a:gd name="T47" fmla="*/ 37 h 128"/>
                  <a:gd name="T48" fmla="*/ 319 w 776"/>
                  <a:gd name="T49" fmla="*/ 17 h 128"/>
                  <a:gd name="T50" fmla="*/ 392 w 776"/>
                  <a:gd name="T51" fmla="*/ 5 h 128"/>
                  <a:gd name="T52" fmla="*/ 473 w 776"/>
                  <a:gd name="T53" fmla="*/ 0 h 128"/>
                  <a:gd name="T54" fmla="*/ 554 w 776"/>
                  <a:gd name="T55" fmla="*/ 2 h 128"/>
                  <a:gd name="T56" fmla="*/ 630 w 776"/>
                  <a:gd name="T57" fmla="*/ 5 h 128"/>
                  <a:gd name="T58" fmla="*/ 695 w 776"/>
                  <a:gd name="T59" fmla="*/ 12 h 128"/>
                  <a:gd name="T60" fmla="*/ 744 w 776"/>
                  <a:gd name="T61" fmla="*/ 17 h 128"/>
                  <a:gd name="T62" fmla="*/ 772 w 776"/>
                  <a:gd name="T63" fmla="*/ 22 h 128"/>
                  <a:gd name="T64" fmla="*/ 681 w 776"/>
                  <a:gd name="T65" fmla="*/ 5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6" h="128">
                    <a:moveTo>
                      <a:pt x="681" y="55"/>
                    </a:moveTo>
                    <a:lnTo>
                      <a:pt x="678" y="55"/>
                    </a:lnTo>
                    <a:lnTo>
                      <a:pt x="670" y="53"/>
                    </a:lnTo>
                    <a:lnTo>
                      <a:pt x="657" y="52"/>
                    </a:lnTo>
                    <a:lnTo>
                      <a:pt x="640" y="50"/>
                    </a:lnTo>
                    <a:lnTo>
                      <a:pt x="619" y="47"/>
                    </a:lnTo>
                    <a:lnTo>
                      <a:pt x="594" y="45"/>
                    </a:lnTo>
                    <a:lnTo>
                      <a:pt x="567" y="43"/>
                    </a:lnTo>
                    <a:lnTo>
                      <a:pt x="537" y="40"/>
                    </a:lnTo>
                    <a:lnTo>
                      <a:pt x="506" y="38"/>
                    </a:lnTo>
                    <a:lnTo>
                      <a:pt x="473" y="37"/>
                    </a:lnTo>
                    <a:lnTo>
                      <a:pt x="440" y="37"/>
                    </a:lnTo>
                    <a:lnTo>
                      <a:pt x="407" y="37"/>
                    </a:lnTo>
                    <a:lnTo>
                      <a:pt x="374" y="38"/>
                    </a:lnTo>
                    <a:lnTo>
                      <a:pt x="342" y="40"/>
                    </a:lnTo>
                    <a:lnTo>
                      <a:pt x="311" y="43"/>
                    </a:lnTo>
                    <a:lnTo>
                      <a:pt x="283" y="48"/>
                    </a:lnTo>
                    <a:lnTo>
                      <a:pt x="255" y="55"/>
                    </a:lnTo>
                    <a:lnTo>
                      <a:pt x="228" y="60"/>
                    </a:lnTo>
                    <a:lnTo>
                      <a:pt x="202" y="66"/>
                    </a:lnTo>
                    <a:lnTo>
                      <a:pt x="177" y="73"/>
                    </a:lnTo>
                    <a:lnTo>
                      <a:pt x="152" y="80"/>
                    </a:lnTo>
                    <a:lnTo>
                      <a:pt x="129" y="86"/>
                    </a:lnTo>
                    <a:lnTo>
                      <a:pt x="106" y="93"/>
                    </a:lnTo>
                    <a:lnTo>
                      <a:pt x="86" y="99"/>
                    </a:lnTo>
                    <a:lnTo>
                      <a:pt x="68" y="104"/>
                    </a:lnTo>
                    <a:lnTo>
                      <a:pt x="51" y="111"/>
                    </a:lnTo>
                    <a:lnTo>
                      <a:pt x="36" y="114"/>
                    </a:lnTo>
                    <a:lnTo>
                      <a:pt x="23" y="119"/>
                    </a:lnTo>
                    <a:lnTo>
                      <a:pt x="13" y="123"/>
                    </a:lnTo>
                    <a:lnTo>
                      <a:pt x="7" y="126"/>
                    </a:lnTo>
                    <a:lnTo>
                      <a:pt x="2" y="128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5" y="126"/>
                    </a:lnTo>
                    <a:lnTo>
                      <a:pt x="12" y="123"/>
                    </a:lnTo>
                    <a:lnTo>
                      <a:pt x="22" y="119"/>
                    </a:lnTo>
                    <a:lnTo>
                      <a:pt x="33" y="114"/>
                    </a:lnTo>
                    <a:lnTo>
                      <a:pt x="46" y="109"/>
                    </a:lnTo>
                    <a:lnTo>
                      <a:pt x="63" y="104"/>
                    </a:lnTo>
                    <a:lnTo>
                      <a:pt x="81" y="98"/>
                    </a:lnTo>
                    <a:lnTo>
                      <a:pt x="101" y="91"/>
                    </a:lnTo>
                    <a:lnTo>
                      <a:pt x="122" y="83"/>
                    </a:lnTo>
                    <a:lnTo>
                      <a:pt x="147" y="75"/>
                    </a:lnTo>
                    <a:lnTo>
                      <a:pt x="172" y="65"/>
                    </a:lnTo>
                    <a:lnTo>
                      <a:pt x="198" y="56"/>
                    </a:lnTo>
                    <a:lnTo>
                      <a:pt x="227" y="47"/>
                    </a:lnTo>
                    <a:lnTo>
                      <a:pt x="256" y="37"/>
                    </a:lnTo>
                    <a:lnTo>
                      <a:pt x="286" y="27"/>
                    </a:lnTo>
                    <a:lnTo>
                      <a:pt x="319" y="17"/>
                    </a:lnTo>
                    <a:lnTo>
                      <a:pt x="354" y="10"/>
                    </a:lnTo>
                    <a:lnTo>
                      <a:pt x="392" y="5"/>
                    </a:lnTo>
                    <a:lnTo>
                      <a:pt x="432" y="2"/>
                    </a:lnTo>
                    <a:lnTo>
                      <a:pt x="473" y="0"/>
                    </a:lnTo>
                    <a:lnTo>
                      <a:pt x="514" y="0"/>
                    </a:lnTo>
                    <a:lnTo>
                      <a:pt x="554" y="2"/>
                    </a:lnTo>
                    <a:lnTo>
                      <a:pt x="594" y="4"/>
                    </a:lnTo>
                    <a:lnTo>
                      <a:pt x="630" y="5"/>
                    </a:lnTo>
                    <a:lnTo>
                      <a:pt x="665" y="9"/>
                    </a:lnTo>
                    <a:lnTo>
                      <a:pt x="695" y="12"/>
                    </a:lnTo>
                    <a:lnTo>
                      <a:pt x="723" y="15"/>
                    </a:lnTo>
                    <a:lnTo>
                      <a:pt x="744" y="17"/>
                    </a:lnTo>
                    <a:lnTo>
                      <a:pt x="761" y="20"/>
                    </a:lnTo>
                    <a:lnTo>
                      <a:pt x="772" y="22"/>
                    </a:lnTo>
                    <a:lnTo>
                      <a:pt x="776" y="22"/>
                    </a:lnTo>
                    <a:lnTo>
                      <a:pt x="681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auto">
              <a:xfrm>
                <a:off x="3214688" y="2085975"/>
                <a:ext cx="1238250" cy="306387"/>
              </a:xfrm>
              <a:custGeom>
                <a:avLst/>
                <a:gdLst>
                  <a:gd name="T0" fmla="*/ 709 w 780"/>
                  <a:gd name="T1" fmla="*/ 33 h 193"/>
                  <a:gd name="T2" fmla="*/ 683 w 780"/>
                  <a:gd name="T3" fmla="*/ 34 h 193"/>
                  <a:gd name="T4" fmla="*/ 636 w 780"/>
                  <a:gd name="T5" fmla="*/ 38 h 193"/>
                  <a:gd name="T6" fmla="*/ 575 w 780"/>
                  <a:gd name="T7" fmla="*/ 43 h 193"/>
                  <a:gd name="T8" fmla="*/ 506 w 780"/>
                  <a:gd name="T9" fmla="*/ 49 h 193"/>
                  <a:gd name="T10" fmla="*/ 433 w 780"/>
                  <a:gd name="T11" fmla="*/ 58 h 193"/>
                  <a:gd name="T12" fmla="*/ 365 w 780"/>
                  <a:gd name="T13" fmla="*/ 68 h 193"/>
                  <a:gd name="T14" fmla="*/ 307 w 780"/>
                  <a:gd name="T15" fmla="*/ 79 h 193"/>
                  <a:gd name="T16" fmla="*/ 263 w 780"/>
                  <a:gd name="T17" fmla="*/ 92 h 193"/>
                  <a:gd name="T18" fmla="*/ 216 w 780"/>
                  <a:gd name="T19" fmla="*/ 109 h 193"/>
                  <a:gd name="T20" fmla="*/ 168 w 780"/>
                  <a:gd name="T21" fmla="*/ 125 h 193"/>
                  <a:gd name="T22" fmla="*/ 120 w 780"/>
                  <a:gd name="T23" fmla="*/ 144 h 193"/>
                  <a:gd name="T24" fmla="*/ 79 w 780"/>
                  <a:gd name="T25" fmla="*/ 160 h 193"/>
                  <a:gd name="T26" fmla="*/ 43 w 780"/>
                  <a:gd name="T27" fmla="*/ 175 h 193"/>
                  <a:gd name="T28" fmla="*/ 16 w 780"/>
                  <a:gd name="T29" fmla="*/ 187 h 193"/>
                  <a:gd name="T30" fmla="*/ 1 w 780"/>
                  <a:gd name="T31" fmla="*/ 193 h 193"/>
                  <a:gd name="T32" fmla="*/ 1 w 780"/>
                  <a:gd name="T33" fmla="*/ 192 h 193"/>
                  <a:gd name="T34" fmla="*/ 16 w 780"/>
                  <a:gd name="T35" fmla="*/ 185 h 193"/>
                  <a:gd name="T36" fmla="*/ 44 w 780"/>
                  <a:gd name="T37" fmla="*/ 173 h 193"/>
                  <a:gd name="T38" fmla="*/ 82 w 780"/>
                  <a:gd name="T39" fmla="*/ 157 h 193"/>
                  <a:gd name="T40" fmla="*/ 127 w 780"/>
                  <a:gd name="T41" fmla="*/ 137 h 193"/>
                  <a:gd name="T42" fmla="*/ 178 w 780"/>
                  <a:gd name="T43" fmla="*/ 115 h 193"/>
                  <a:gd name="T44" fmla="*/ 231 w 780"/>
                  <a:gd name="T45" fmla="*/ 94 h 193"/>
                  <a:gd name="T46" fmla="*/ 284 w 780"/>
                  <a:gd name="T47" fmla="*/ 74 h 193"/>
                  <a:gd name="T48" fmla="*/ 353 w 780"/>
                  <a:gd name="T49" fmla="*/ 49 h 193"/>
                  <a:gd name="T50" fmla="*/ 438 w 780"/>
                  <a:gd name="T51" fmla="*/ 28 h 193"/>
                  <a:gd name="T52" fmla="*/ 514 w 780"/>
                  <a:gd name="T53" fmla="*/ 13 h 193"/>
                  <a:gd name="T54" fmla="*/ 583 w 780"/>
                  <a:gd name="T55" fmla="*/ 5 h 193"/>
                  <a:gd name="T56" fmla="*/ 645 w 780"/>
                  <a:gd name="T57" fmla="*/ 1 h 193"/>
                  <a:gd name="T58" fmla="*/ 696 w 780"/>
                  <a:gd name="T59" fmla="*/ 1 h 193"/>
                  <a:gd name="T60" fmla="*/ 735 w 780"/>
                  <a:gd name="T61" fmla="*/ 3 h 193"/>
                  <a:gd name="T62" fmla="*/ 764 w 780"/>
                  <a:gd name="T63" fmla="*/ 8 h 193"/>
                  <a:gd name="T64" fmla="*/ 780 w 780"/>
                  <a:gd name="T65" fmla="*/ 13 h 193"/>
                  <a:gd name="T66" fmla="*/ 770 w 780"/>
                  <a:gd name="T67" fmla="*/ 21 h 193"/>
                  <a:gd name="T68" fmla="*/ 742 w 780"/>
                  <a:gd name="T69" fmla="*/ 28 h 193"/>
                  <a:gd name="T70" fmla="*/ 717 w 780"/>
                  <a:gd name="T71" fmla="*/ 3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0" h="193">
                    <a:moveTo>
                      <a:pt x="712" y="33"/>
                    </a:moveTo>
                    <a:lnTo>
                      <a:pt x="709" y="33"/>
                    </a:lnTo>
                    <a:lnTo>
                      <a:pt x="699" y="33"/>
                    </a:lnTo>
                    <a:lnTo>
                      <a:pt x="683" y="34"/>
                    </a:lnTo>
                    <a:lnTo>
                      <a:pt x="661" y="36"/>
                    </a:lnTo>
                    <a:lnTo>
                      <a:pt x="636" y="38"/>
                    </a:lnTo>
                    <a:lnTo>
                      <a:pt x="606" y="39"/>
                    </a:lnTo>
                    <a:lnTo>
                      <a:pt x="575" y="43"/>
                    </a:lnTo>
                    <a:lnTo>
                      <a:pt x="540" y="46"/>
                    </a:lnTo>
                    <a:lnTo>
                      <a:pt x="506" y="49"/>
                    </a:lnTo>
                    <a:lnTo>
                      <a:pt x="469" y="53"/>
                    </a:lnTo>
                    <a:lnTo>
                      <a:pt x="433" y="58"/>
                    </a:lnTo>
                    <a:lnTo>
                      <a:pt x="398" y="63"/>
                    </a:lnTo>
                    <a:lnTo>
                      <a:pt x="365" y="68"/>
                    </a:lnTo>
                    <a:lnTo>
                      <a:pt x="335" y="72"/>
                    </a:lnTo>
                    <a:lnTo>
                      <a:pt x="307" y="79"/>
                    </a:lnTo>
                    <a:lnTo>
                      <a:pt x="284" y="86"/>
                    </a:lnTo>
                    <a:lnTo>
                      <a:pt x="263" y="92"/>
                    </a:lnTo>
                    <a:lnTo>
                      <a:pt x="239" y="101"/>
                    </a:lnTo>
                    <a:lnTo>
                      <a:pt x="216" y="109"/>
                    </a:lnTo>
                    <a:lnTo>
                      <a:pt x="191" y="117"/>
                    </a:lnTo>
                    <a:lnTo>
                      <a:pt x="168" y="125"/>
                    </a:lnTo>
                    <a:lnTo>
                      <a:pt x="143" y="135"/>
                    </a:lnTo>
                    <a:lnTo>
                      <a:pt x="120" y="144"/>
                    </a:lnTo>
                    <a:lnTo>
                      <a:pt x="99" y="152"/>
                    </a:lnTo>
                    <a:lnTo>
                      <a:pt x="79" y="160"/>
                    </a:lnTo>
                    <a:lnTo>
                      <a:pt x="59" y="168"/>
                    </a:lnTo>
                    <a:lnTo>
                      <a:pt x="43" y="175"/>
                    </a:lnTo>
                    <a:lnTo>
                      <a:pt x="28" y="182"/>
                    </a:lnTo>
                    <a:lnTo>
                      <a:pt x="16" y="187"/>
                    </a:lnTo>
                    <a:lnTo>
                      <a:pt x="8" y="190"/>
                    </a:lnTo>
                    <a:lnTo>
                      <a:pt x="1" y="193"/>
                    </a:lnTo>
                    <a:lnTo>
                      <a:pt x="0" y="193"/>
                    </a:lnTo>
                    <a:lnTo>
                      <a:pt x="1" y="192"/>
                    </a:lnTo>
                    <a:lnTo>
                      <a:pt x="8" y="190"/>
                    </a:lnTo>
                    <a:lnTo>
                      <a:pt x="16" y="185"/>
                    </a:lnTo>
                    <a:lnTo>
                      <a:pt x="29" y="180"/>
                    </a:lnTo>
                    <a:lnTo>
                      <a:pt x="44" y="173"/>
                    </a:lnTo>
                    <a:lnTo>
                      <a:pt x="62" y="165"/>
                    </a:lnTo>
                    <a:lnTo>
                      <a:pt x="82" y="157"/>
                    </a:lnTo>
                    <a:lnTo>
                      <a:pt x="104" y="147"/>
                    </a:lnTo>
                    <a:lnTo>
                      <a:pt x="127" y="137"/>
                    </a:lnTo>
                    <a:lnTo>
                      <a:pt x="152" y="125"/>
                    </a:lnTo>
                    <a:lnTo>
                      <a:pt x="178" y="115"/>
                    </a:lnTo>
                    <a:lnTo>
                      <a:pt x="205" y="104"/>
                    </a:lnTo>
                    <a:lnTo>
                      <a:pt x="231" y="94"/>
                    </a:lnTo>
                    <a:lnTo>
                      <a:pt x="258" y="84"/>
                    </a:lnTo>
                    <a:lnTo>
                      <a:pt x="284" y="74"/>
                    </a:lnTo>
                    <a:lnTo>
                      <a:pt x="310" y="64"/>
                    </a:lnTo>
                    <a:lnTo>
                      <a:pt x="353" y="49"/>
                    </a:lnTo>
                    <a:lnTo>
                      <a:pt x="396" y="38"/>
                    </a:lnTo>
                    <a:lnTo>
                      <a:pt x="438" y="28"/>
                    </a:lnTo>
                    <a:lnTo>
                      <a:pt x="476" y="20"/>
                    </a:lnTo>
                    <a:lnTo>
                      <a:pt x="514" y="13"/>
                    </a:lnTo>
                    <a:lnTo>
                      <a:pt x="550" y="8"/>
                    </a:lnTo>
                    <a:lnTo>
                      <a:pt x="583" y="5"/>
                    </a:lnTo>
                    <a:lnTo>
                      <a:pt x="615" y="1"/>
                    </a:lnTo>
                    <a:lnTo>
                      <a:pt x="645" y="1"/>
                    </a:lnTo>
                    <a:lnTo>
                      <a:pt x="671" y="0"/>
                    </a:lnTo>
                    <a:lnTo>
                      <a:pt x="696" y="1"/>
                    </a:lnTo>
                    <a:lnTo>
                      <a:pt x="717" y="1"/>
                    </a:lnTo>
                    <a:lnTo>
                      <a:pt x="735" y="3"/>
                    </a:lnTo>
                    <a:lnTo>
                      <a:pt x="750" y="5"/>
                    </a:lnTo>
                    <a:lnTo>
                      <a:pt x="764" y="8"/>
                    </a:lnTo>
                    <a:lnTo>
                      <a:pt x="772" y="10"/>
                    </a:lnTo>
                    <a:lnTo>
                      <a:pt x="780" y="13"/>
                    </a:lnTo>
                    <a:lnTo>
                      <a:pt x="780" y="18"/>
                    </a:lnTo>
                    <a:lnTo>
                      <a:pt x="770" y="21"/>
                    </a:lnTo>
                    <a:lnTo>
                      <a:pt x="757" y="25"/>
                    </a:lnTo>
                    <a:lnTo>
                      <a:pt x="742" y="28"/>
                    </a:lnTo>
                    <a:lnTo>
                      <a:pt x="727" y="31"/>
                    </a:lnTo>
                    <a:lnTo>
                      <a:pt x="717" y="33"/>
                    </a:lnTo>
                    <a:lnTo>
                      <a:pt x="7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8" name="Freeform 48"/>
              <p:cNvSpPr>
                <a:spLocks/>
              </p:cNvSpPr>
              <p:nvPr/>
            </p:nvSpPr>
            <p:spPr bwMode="auto">
              <a:xfrm>
                <a:off x="2994025" y="2306638"/>
                <a:ext cx="93663" cy="80962"/>
              </a:xfrm>
              <a:custGeom>
                <a:avLst/>
                <a:gdLst>
                  <a:gd name="T0" fmla="*/ 0 w 59"/>
                  <a:gd name="T1" fmla="*/ 0 h 51"/>
                  <a:gd name="T2" fmla="*/ 0 w 59"/>
                  <a:gd name="T3" fmla="*/ 5 h 51"/>
                  <a:gd name="T4" fmla="*/ 1 w 59"/>
                  <a:gd name="T5" fmla="*/ 16 h 51"/>
                  <a:gd name="T6" fmla="*/ 8 w 59"/>
                  <a:gd name="T7" fmla="*/ 29 h 51"/>
                  <a:gd name="T8" fmla="*/ 21 w 59"/>
                  <a:gd name="T9" fmla="*/ 43 h 51"/>
                  <a:gd name="T10" fmla="*/ 38 w 59"/>
                  <a:gd name="T11" fmla="*/ 49 h 51"/>
                  <a:gd name="T12" fmla="*/ 49 w 59"/>
                  <a:gd name="T13" fmla="*/ 51 h 51"/>
                  <a:gd name="T14" fmla="*/ 58 w 59"/>
                  <a:gd name="T15" fmla="*/ 49 h 51"/>
                  <a:gd name="T16" fmla="*/ 59 w 59"/>
                  <a:gd name="T17" fmla="*/ 48 h 51"/>
                  <a:gd name="T18" fmla="*/ 0 w 59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1">
                    <a:moveTo>
                      <a:pt x="0" y="0"/>
                    </a:moveTo>
                    <a:lnTo>
                      <a:pt x="0" y="5"/>
                    </a:lnTo>
                    <a:lnTo>
                      <a:pt x="1" y="16"/>
                    </a:lnTo>
                    <a:lnTo>
                      <a:pt x="8" y="29"/>
                    </a:lnTo>
                    <a:lnTo>
                      <a:pt x="21" y="43"/>
                    </a:lnTo>
                    <a:lnTo>
                      <a:pt x="38" y="49"/>
                    </a:lnTo>
                    <a:lnTo>
                      <a:pt x="49" y="51"/>
                    </a:lnTo>
                    <a:lnTo>
                      <a:pt x="58" y="49"/>
                    </a:lnTo>
                    <a:lnTo>
                      <a:pt x="59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9" name="Freeform 49"/>
              <p:cNvSpPr>
                <a:spLocks/>
              </p:cNvSpPr>
              <p:nvPr/>
            </p:nvSpPr>
            <p:spPr bwMode="auto">
              <a:xfrm>
                <a:off x="3017838" y="2254250"/>
                <a:ext cx="77788" cy="65087"/>
              </a:xfrm>
              <a:custGeom>
                <a:avLst/>
                <a:gdLst>
                  <a:gd name="T0" fmla="*/ 16 w 49"/>
                  <a:gd name="T1" fmla="*/ 31 h 41"/>
                  <a:gd name="T2" fmla="*/ 26 w 49"/>
                  <a:gd name="T3" fmla="*/ 38 h 41"/>
                  <a:gd name="T4" fmla="*/ 36 w 49"/>
                  <a:gd name="T5" fmla="*/ 41 h 41"/>
                  <a:gd name="T6" fmla="*/ 43 w 49"/>
                  <a:gd name="T7" fmla="*/ 41 h 41"/>
                  <a:gd name="T8" fmla="*/ 48 w 49"/>
                  <a:gd name="T9" fmla="*/ 38 h 41"/>
                  <a:gd name="T10" fmla="*/ 49 w 49"/>
                  <a:gd name="T11" fmla="*/ 31 h 41"/>
                  <a:gd name="T12" fmla="*/ 48 w 49"/>
                  <a:gd name="T13" fmla="*/ 24 h 41"/>
                  <a:gd name="T14" fmla="*/ 41 w 49"/>
                  <a:gd name="T15" fmla="*/ 16 h 41"/>
                  <a:gd name="T16" fmla="*/ 33 w 49"/>
                  <a:gd name="T17" fmla="*/ 8 h 41"/>
                  <a:gd name="T18" fmla="*/ 23 w 49"/>
                  <a:gd name="T19" fmla="*/ 1 h 41"/>
                  <a:gd name="T20" fmla="*/ 13 w 49"/>
                  <a:gd name="T21" fmla="*/ 0 h 41"/>
                  <a:gd name="T22" fmla="*/ 5 w 49"/>
                  <a:gd name="T23" fmla="*/ 0 h 41"/>
                  <a:gd name="T24" fmla="*/ 0 w 49"/>
                  <a:gd name="T25" fmla="*/ 1 h 41"/>
                  <a:gd name="T26" fmla="*/ 0 w 49"/>
                  <a:gd name="T27" fmla="*/ 8 h 41"/>
                  <a:gd name="T28" fmla="*/ 1 w 49"/>
                  <a:gd name="T29" fmla="*/ 14 h 41"/>
                  <a:gd name="T30" fmla="*/ 8 w 49"/>
                  <a:gd name="T31" fmla="*/ 23 h 41"/>
                  <a:gd name="T32" fmla="*/ 16 w 49"/>
                  <a:gd name="T33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1">
                    <a:moveTo>
                      <a:pt x="16" y="31"/>
                    </a:moveTo>
                    <a:lnTo>
                      <a:pt x="26" y="38"/>
                    </a:lnTo>
                    <a:lnTo>
                      <a:pt x="36" y="41"/>
                    </a:lnTo>
                    <a:lnTo>
                      <a:pt x="43" y="41"/>
                    </a:lnTo>
                    <a:lnTo>
                      <a:pt x="48" y="38"/>
                    </a:lnTo>
                    <a:lnTo>
                      <a:pt x="49" y="31"/>
                    </a:lnTo>
                    <a:lnTo>
                      <a:pt x="48" y="24"/>
                    </a:lnTo>
                    <a:lnTo>
                      <a:pt x="41" y="16"/>
                    </a:lnTo>
                    <a:lnTo>
                      <a:pt x="33" y="8"/>
                    </a:lnTo>
                    <a:lnTo>
                      <a:pt x="23" y="1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8"/>
                    </a:lnTo>
                    <a:lnTo>
                      <a:pt x="1" y="14"/>
                    </a:lnTo>
                    <a:lnTo>
                      <a:pt x="8" y="23"/>
                    </a:ln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</p:grpSp>
        <p:sp>
          <p:nvSpPr>
            <p:cNvPr id="51" name="50 Trapecio"/>
            <p:cNvSpPr/>
            <p:nvPr/>
          </p:nvSpPr>
          <p:spPr>
            <a:xfrm>
              <a:off x="5292080" y="4287044"/>
              <a:ext cx="1943745" cy="508942"/>
            </a:xfrm>
            <a:prstGeom prst="trapezoid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tx1"/>
                  </a:solidFill>
                </a:rPr>
                <a:t>Titular de Derechos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53" name="52 Trapecio"/>
            <p:cNvSpPr/>
            <p:nvPr/>
          </p:nvSpPr>
          <p:spPr>
            <a:xfrm>
              <a:off x="2022152" y="4287044"/>
              <a:ext cx="1943745" cy="508942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Titular de Obligaciones</a:t>
              </a:r>
              <a:endParaRPr lang="es-EC" dirty="0"/>
            </a:p>
          </p:txBody>
        </p:sp>
      </p:grpSp>
      <p:sp>
        <p:nvSpPr>
          <p:cNvPr id="50" name="49 Rectángulo"/>
          <p:cNvSpPr/>
          <p:nvPr/>
        </p:nvSpPr>
        <p:spPr>
          <a:xfrm>
            <a:off x="2627784" y="5877272"/>
            <a:ext cx="3672408" cy="6480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Derecho Humano al Agua</a:t>
            </a:r>
            <a:endParaRPr lang="es-E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5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Text Box 6"/>
          <p:cNvSpPr txBox="1">
            <a:spLocks noChangeArrowheads="1"/>
          </p:cNvSpPr>
          <p:nvPr/>
        </p:nvSpPr>
        <p:spPr bwMode="auto">
          <a:xfrm>
            <a:off x="258763" y="5715000"/>
            <a:ext cx="8683625" cy="820738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2800" b="1" dirty="0">
                <a:solidFill>
                  <a:srgbClr val="FFFFFF"/>
                </a:solidFill>
                <a:latin typeface="Calibri" pitchFamily="34" charset="0"/>
                <a:ea typeface="ＭＳ Ｐゴシック" charset="-128"/>
              </a:rPr>
              <a:t>Donde hay un derecho, existe una obligación</a:t>
            </a:r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2" t="22072" r="6094" b="22462"/>
          <a:stretch>
            <a:fillRect/>
          </a:stretch>
        </p:blipFill>
        <p:spPr bwMode="auto">
          <a:xfrm>
            <a:off x="208056" y="1484783"/>
            <a:ext cx="8891588" cy="415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836712"/>
            <a:ext cx="8812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 relación entre Titulares de </a:t>
            </a: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eberes y Titulares de Derechos</a:t>
            </a:r>
            <a:endParaRPr lang="es-EC" sz="2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808656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755576" y="1988840"/>
            <a:ext cx="3889375" cy="3671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636588" indent="-371475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SzPct val="75000"/>
              <a:buFont typeface="Wingdings" pitchFamily="2" charset="2"/>
              <a:buChar char="§"/>
              <a:defRPr/>
            </a:pPr>
            <a:r>
              <a:rPr lang="es-ES" b="1" dirty="0">
                <a:cs typeface="Arial" pitchFamily="34" charset="0"/>
              </a:rPr>
              <a:t>Titulares de Derechos</a:t>
            </a:r>
          </a:p>
          <a:p>
            <a:pPr marL="1090613" lvl="1" indent="-371475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SzPct val="75000"/>
              <a:buFont typeface="Wingdings" pitchFamily="2" charset="2"/>
              <a:buChar char="q"/>
              <a:defRPr/>
            </a:pPr>
            <a:r>
              <a:rPr lang="es-ES" dirty="0">
                <a:cs typeface="Arial" pitchFamily="34" charset="0"/>
              </a:rPr>
              <a:t>¿Quiénes son?</a:t>
            </a:r>
          </a:p>
          <a:p>
            <a:pPr marL="1090613" lvl="1" indent="-371475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SzPct val="75000"/>
              <a:buFont typeface="Wingdings" pitchFamily="2" charset="2"/>
              <a:buChar char="q"/>
              <a:defRPr/>
            </a:pPr>
            <a:r>
              <a:rPr lang="es-ES" dirty="0">
                <a:cs typeface="Arial" pitchFamily="34" charset="0"/>
              </a:rPr>
              <a:t>¿Cuáles son sus demandas?</a:t>
            </a:r>
          </a:p>
          <a:p>
            <a:pPr marL="636588" indent="-371475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SzPct val="75000"/>
              <a:buFont typeface="Wingdings" pitchFamily="2" charset="2"/>
              <a:buNone/>
              <a:defRPr/>
            </a:pPr>
            <a:endParaRPr lang="es-ES" dirty="0">
              <a:cs typeface="Arial" pitchFamily="34" charset="0"/>
            </a:endParaRPr>
          </a:p>
          <a:p>
            <a:pPr marL="636588" indent="-371475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SzPct val="75000"/>
              <a:buFont typeface="Wingdings" pitchFamily="2" charset="2"/>
              <a:buChar char="§"/>
              <a:defRPr/>
            </a:pPr>
            <a:r>
              <a:rPr lang="es-ES" b="1" dirty="0" smtClean="0">
                <a:cs typeface="Arial" pitchFamily="34" charset="0"/>
              </a:rPr>
              <a:t>Titulares </a:t>
            </a:r>
            <a:r>
              <a:rPr lang="es-ES" b="1" dirty="0">
                <a:cs typeface="Arial" pitchFamily="34" charset="0"/>
              </a:rPr>
              <a:t>de </a:t>
            </a:r>
            <a:r>
              <a:rPr lang="es-ES" b="1" dirty="0" smtClean="0">
                <a:cs typeface="Arial" pitchFamily="34" charset="0"/>
              </a:rPr>
              <a:t>Deberes</a:t>
            </a:r>
            <a:endParaRPr lang="es-ES" b="1" dirty="0">
              <a:cs typeface="Arial" pitchFamily="34" charset="0"/>
            </a:endParaRPr>
          </a:p>
          <a:p>
            <a:pPr marL="1090613" lvl="1" indent="-371475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SzPct val="75000"/>
              <a:buFont typeface="Wingdings" pitchFamily="2" charset="2"/>
              <a:buChar char="q"/>
              <a:defRPr/>
            </a:pPr>
            <a:r>
              <a:rPr lang="es-ES" dirty="0">
                <a:cs typeface="Arial" pitchFamily="34" charset="0"/>
              </a:rPr>
              <a:t>¿Quiénes son?</a:t>
            </a:r>
          </a:p>
          <a:p>
            <a:pPr marL="1090613" lvl="1" indent="-371475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SzPct val="75000"/>
              <a:buFont typeface="Wingdings" pitchFamily="2" charset="2"/>
              <a:buChar char="q"/>
              <a:defRPr/>
            </a:pPr>
            <a:r>
              <a:rPr lang="es-ES" dirty="0">
                <a:cs typeface="Arial" pitchFamily="34" charset="0"/>
              </a:rPr>
              <a:t>¿Cuáles son sus deberes?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447800" y="304800"/>
            <a:ext cx="6875463" cy="1035968"/>
          </a:xfr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b">
            <a:normAutofit/>
          </a:bodyPr>
          <a:lstStyle/>
          <a:p>
            <a:pPr eaLnBrk="1" hangingPunct="1">
              <a:defRPr/>
            </a:pPr>
            <a:r>
              <a:rPr lang="es-ES" sz="2800" b="1" dirty="0" smtClean="0">
                <a:latin typeface="+mn-lt"/>
              </a:rPr>
              <a:t>Roles en la implementación del DHA:</a:t>
            </a:r>
          </a:p>
        </p:txBody>
      </p:sp>
      <p:sp>
        <p:nvSpPr>
          <p:cNvPr id="215045" name="AutoShape 5"/>
          <p:cNvSpPr>
            <a:spLocks noChangeArrowheads="1"/>
          </p:cNvSpPr>
          <p:nvPr/>
        </p:nvSpPr>
        <p:spPr bwMode="auto">
          <a:xfrm>
            <a:off x="5580112" y="1916832"/>
            <a:ext cx="2159843" cy="792212"/>
          </a:xfrm>
          <a:prstGeom prst="wedgeRectCallout">
            <a:avLst>
              <a:gd name="adj1" fmla="val -56435"/>
              <a:gd name="adj2" fmla="val 73866"/>
            </a:avLst>
          </a:prstGeom>
          <a:solidFill>
            <a:srgbClr val="FFBE7D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ES" b="1" dirty="0" smtClean="0">
                <a:solidFill>
                  <a:srgbClr val="0070C0"/>
                </a:solidFill>
                <a:cs typeface="Arial" pitchFamily="34" charset="0"/>
              </a:rPr>
              <a:t>Las personas</a:t>
            </a:r>
            <a:endParaRPr lang="es-ES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15046" name="AutoShape 6"/>
          <p:cNvSpPr>
            <a:spLocks noChangeArrowheads="1"/>
          </p:cNvSpPr>
          <p:nvPr/>
        </p:nvSpPr>
        <p:spPr bwMode="auto">
          <a:xfrm>
            <a:off x="5148064" y="4365104"/>
            <a:ext cx="3600400" cy="1656184"/>
          </a:xfrm>
          <a:prstGeom prst="wedgeRoundRectCallout">
            <a:avLst>
              <a:gd name="adj1" fmla="val -53259"/>
              <a:gd name="adj2" fmla="val -59611"/>
              <a:gd name="adj3" fmla="val 16667"/>
            </a:avLst>
          </a:prstGeom>
          <a:solidFill>
            <a:srgbClr val="FFBE7D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r>
              <a:rPr lang="es-ES" b="1" dirty="0" smtClean="0">
                <a:solidFill>
                  <a:srgbClr val="0070C0"/>
                </a:solidFill>
                <a:cs typeface="Arial" pitchFamily="34" charset="0"/>
              </a:rPr>
              <a:t>El Estado.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r>
              <a:rPr lang="es-ES" b="1" dirty="0" smtClean="0">
                <a:solidFill>
                  <a:srgbClr val="0070C0"/>
                </a:solidFill>
                <a:cs typeface="Arial" pitchFamily="34" charset="0"/>
              </a:rPr>
              <a:t>Diferentes niveles de      gobierno.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r>
              <a:rPr lang="es-ES" b="1" dirty="0" smtClean="0">
                <a:solidFill>
                  <a:srgbClr val="0070C0"/>
                </a:solidFill>
                <a:cs typeface="Arial" pitchFamily="34" charset="0"/>
              </a:rPr>
              <a:t>Empresas Públicas  de </a:t>
            </a:r>
            <a:r>
              <a:rPr lang="es-ES" b="1" dirty="0" err="1" smtClean="0">
                <a:solidFill>
                  <a:srgbClr val="0070C0"/>
                </a:solidFill>
                <a:cs typeface="Arial" pitchFamily="34" charset="0"/>
              </a:rPr>
              <a:t>AyS</a:t>
            </a:r>
            <a:r>
              <a:rPr lang="es-ES" b="1" dirty="0" smtClean="0">
                <a:solidFill>
                  <a:srgbClr val="0070C0"/>
                </a:solidFill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r>
              <a:rPr lang="es-ES" b="1" dirty="0" smtClean="0">
                <a:solidFill>
                  <a:srgbClr val="0070C0"/>
                </a:solidFill>
                <a:cs typeface="Arial" pitchFamily="34" charset="0"/>
              </a:rPr>
              <a:t>Empresas Privadas de </a:t>
            </a:r>
            <a:r>
              <a:rPr lang="es-ES" b="1" dirty="0" err="1" smtClean="0">
                <a:solidFill>
                  <a:srgbClr val="0070C0"/>
                </a:solidFill>
                <a:cs typeface="Arial" pitchFamily="34" charset="0"/>
              </a:rPr>
              <a:t>AyS</a:t>
            </a:r>
            <a:r>
              <a:rPr lang="es-ES" b="1" dirty="0" smtClean="0">
                <a:solidFill>
                  <a:srgbClr val="0070C0"/>
                </a:solidFill>
                <a:cs typeface="Arial" pitchFamily="34" charset="0"/>
              </a:rPr>
              <a:t>.</a:t>
            </a:r>
          </a:p>
        </p:txBody>
      </p:sp>
      <p:cxnSp>
        <p:nvCxnSpPr>
          <p:cNvPr id="3" name="2 Conector recto"/>
          <p:cNvCxnSpPr/>
          <p:nvPr/>
        </p:nvCxnSpPr>
        <p:spPr>
          <a:xfrm>
            <a:off x="1331913" y="3573016"/>
            <a:ext cx="73445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Proceso alternativo"/>
          <p:cNvSpPr/>
          <p:nvPr/>
        </p:nvSpPr>
        <p:spPr>
          <a:xfrm>
            <a:off x="5868144" y="3140968"/>
            <a:ext cx="2160240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Gestión Comunitaria del Agua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82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 animBg="1"/>
      <p:bldP spid="21504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60350"/>
            <a:ext cx="8736012" cy="1152426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800" b="1" dirty="0" smtClean="0">
                <a:solidFill>
                  <a:srgbClr val="0068AD"/>
                </a:solidFill>
                <a:latin typeface="+mn-lt"/>
              </a:rPr>
              <a:t>El Derecho Humano al Agua</a:t>
            </a:r>
          </a:p>
        </p:txBody>
      </p:sp>
      <p:graphicFrame>
        <p:nvGraphicFramePr>
          <p:cNvPr id="76832" name="Group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1347664"/>
              </p:ext>
            </p:extLst>
          </p:nvPr>
        </p:nvGraphicFramePr>
        <p:xfrm>
          <a:off x="251520" y="1628800"/>
          <a:ext cx="8640960" cy="4999049"/>
        </p:xfrm>
        <a:graphic>
          <a:graphicData uri="http://schemas.openxmlformats.org/drawingml/2006/table">
            <a:tbl>
              <a:tblPr/>
              <a:tblGrid>
                <a:gridCol w="2356393"/>
                <a:gridCol w="6284567"/>
              </a:tblGrid>
              <a:tr h="118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FDFD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Titular de derechos: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FDFD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Población en general</a:t>
                      </a:r>
                    </a:p>
                  </a:txBody>
                  <a:tcPr marL="91438" marR="91438" marT="45721" marB="4572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FDFD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Reclamo: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  Acceso a servicios eficientes de agua apta para consumo humano.</a:t>
                      </a:r>
                    </a:p>
                  </a:txBody>
                  <a:tcPr marL="91438" marR="91438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4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FDFD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Titular de Obligaciones o Deberes: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FDFD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Operadores de Agua Públicos, Comunitarios, Privados.</a:t>
                      </a:r>
                    </a:p>
                  </a:txBody>
                  <a:tcPr marL="91438" marR="91438" marT="45721" marB="4572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FDFD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Obligaciones: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  Suministrar un servicio eficiente y agua apta para el consumo humano</a:t>
                      </a:r>
                    </a:p>
                  </a:txBody>
                  <a:tcPr marL="91438" marR="91438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8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FDFD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Titular de Obligaciones: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FDFD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Municipios</a:t>
                      </a:r>
                    </a:p>
                  </a:txBody>
                  <a:tcPr marL="91438" marR="91438" marT="45721" marB="4572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FDFD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C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1.-Garantizar la prestación sostenible de los servicios públicos de agua y saneamiento a nivel local.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FDFD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C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2.-Promover alianzas público-comunitarias.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FDFD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C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3.-Asignar fondos para el mejoramiento de la infraestructura  y las capacidades institucionales de los operadores públicos.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38" marR="91438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1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FDFD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Titular de Obligaciones: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FDFD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Gobiernos</a:t>
                      </a:r>
                    </a:p>
                  </a:txBody>
                  <a:tcPr marL="91438" marR="91438" marT="45721" marB="4572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FDFD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Promover políticas y aplicar normas que promuevan  servicios eficientes para el acceso a agua apta para el consumo humano.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FDFD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C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Cooperar con los gobiernos seccionales, empresas operadoras y juntas comunitarias de agua potable para el mejoramiento continuo de sus servicios. 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38" marR="91438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58937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roduccion Mundial de Agua UNEP"/>
          <p:cNvPicPr>
            <a:picLocks noChangeAspect="1" noChangeArrowheads="1"/>
          </p:cNvPicPr>
          <p:nvPr/>
        </p:nvPicPr>
        <p:blipFill>
          <a:blip r:embed="rId3" cstate="print"/>
          <a:srcRect t="1336" b="1336"/>
          <a:stretch>
            <a:fillRect/>
          </a:stretch>
        </p:blipFill>
        <p:spPr bwMode="auto">
          <a:xfrm>
            <a:off x="323528" y="1772816"/>
            <a:ext cx="3240360" cy="294007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3779912" y="1700808"/>
            <a:ext cx="5112568" cy="496855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Latinoamérica y el Caribe (LAC): </a:t>
            </a:r>
            <a:r>
              <a:rPr kumimoji="0" lang="es-ES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 millones de personas sin acceso a agua y 125 sin acceso a saneamiento básico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CR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CR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s-E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Situación paradójica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nuestro continente cuenta con la mayor disponibilidad de agua por habitante. </a:t>
            </a:r>
            <a:endParaRPr kumimoji="0" lang="es-C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es-CR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ES ESCASEZ DEL RECURSO,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más bien </a:t>
            </a:r>
            <a:r>
              <a:rPr kumimoji="0" lang="es-ES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PROBLEMA DE GESTIÓN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 involucra </a:t>
            </a:r>
            <a:r>
              <a:rPr kumimoji="0" lang="es-ES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debilidades institucionales, malas prácticas e inequidad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s-C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MX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51520" y="116632"/>
            <a:ext cx="6225525" cy="10081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      </a:t>
            </a:r>
            <a:r>
              <a:rPr kumimoji="0" lang="es-C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Contexto: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Rolando\leon\Música, vídeos, imágenes\Nuestras fotos 2010-2011\UNAGUAS\AGUA_Recurso Hídrico\DSCN24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851147"/>
            <a:ext cx="2448272" cy="1835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251520" y="764704"/>
            <a:ext cx="8712968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CR" sz="2600" b="1" dirty="0" smtClean="0"/>
              <a:t>El contexto de la Gestión Comunitaria del </a:t>
            </a:r>
            <a:r>
              <a:rPr lang="es-CR" sz="2600" b="1" dirty="0" err="1" smtClean="0"/>
              <a:t>AyS</a:t>
            </a:r>
            <a:r>
              <a:rPr lang="es-CR" sz="2600" b="1" dirty="0" smtClean="0"/>
              <a:t> en LAC</a:t>
            </a:r>
            <a:endParaRPr kumimoji="0" lang="es-MX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79512" y="1412776"/>
            <a:ext cx="4464496" cy="3816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s-C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C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Gestión Comunitaria del </a:t>
            </a:r>
            <a:r>
              <a:rPr kumimoji="0" lang="es-CR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AyS</a:t>
            </a:r>
            <a:r>
              <a:rPr kumimoji="0" lang="es-CR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s-CR" sz="2000" noProof="0" dirty="0" smtClean="0"/>
              <a:t>	</a:t>
            </a:r>
            <a:r>
              <a:rPr lang="es-CR" sz="2000" dirty="0" smtClean="0"/>
              <a:t>Actor</a:t>
            </a:r>
            <a:r>
              <a:rPr kumimoji="0" lang="es-C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indispensable frente  a deficiencias institucionales y diversidad de contextos locales.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es-CR" sz="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s-C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OCSAS</a:t>
            </a:r>
            <a:r>
              <a:rPr kumimoji="0" lang="es-C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s-CR" sz="2000" dirty="0" smtClean="0"/>
              <a:t>	</a:t>
            </a:r>
            <a:r>
              <a:rPr kumimoji="0" lang="es-C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s-C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rganizaciones </a:t>
            </a:r>
            <a:r>
              <a:rPr kumimoji="0" lang="es-C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s-C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omunitarias de </a:t>
            </a:r>
            <a:r>
              <a:rPr kumimoji="0" lang="es-C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s-C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ervicios de </a:t>
            </a:r>
            <a:r>
              <a:rPr kumimoji="0" lang="es-C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s-C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gua y </a:t>
            </a:r>
            <a:r>
              <a:rPr kumimoji="0" lang="es-C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s-C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aneamiento.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lang="es-CR" sz="8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es-ES" sz="2000" b="1" dirty="0" smtClean="0"/>
              <a:t>Estructuras  sociales </a:t>
            </a:r>
            <a:r>
              <a:rPr lang="es-ES" sz="2000" dirty="0" smtClean="0"/>
              <a:t>(Asociación, Junta, Cooperativa o Comité comunitario), sin fines de lucro.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lang="es-ES" sz="9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C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C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C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11560" y="5229200"/>
            <a:ext cx="8064896" cy="1368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s-ES" sz="800" b="1" dirty="0" smtClean="0"/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ES" sz="2000" b="1" dirty="0" smtClean="0"/>
              <a:t>Conformadas por personas o asociados que con su participación, trabajo y aporte económico construyen, administran y recaudan ingresos por el manejo de un sistema comunitario de abastecimiento de agua. </a:t>
            </a:r>
            <a:endParaRPr lang="es-CR" sz="20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R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4" descr="F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63" y="1646935"/>
            <a:ext cx="4272318" cy="300620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19205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es-CR" sz="3000" b="1" dirty="0" smtClean="0"/>
              <a:t>El Mundo de las Organizaciones Comunitarias </a:t>
            </a:r>
            <a:endParaRPr lang="es-CR" sz="3000" b="1" dirty="0"/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484784"/>
            <a:ext cx="6768752" cy="5233068"/>
          </a:xfrm>
          <a:prstGeom prst="rect">
            <a:avLst/>
          </a:prstGeom>
        </p:spPr>
      </p:pic>
      <p:grpSp>
        <p:nvGrpSpPr>
          <p:cNvPr id="2" name="Group 55"/>
          <p:cNvGrpSpPr/>
          <p:nvPr/>
        </p:nvGrpSpPr>
        <p:grpSpPr>
          <a:xfrm>
            <a:off x="3995936" y="1556792"/>
            <a:ext cx="2565470" cy="749597"/>
            <a:chOff x="3693243" y="1333755"/>
            <a:chExt cx="3000596" cy="984769"/>
          </a:xfrm>
        </p:grpSpPr>
        <p:pic>
          <p:nvPicPr>
            <p:cNvPr id="7" name="Picture 3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1244" y="1333755"/>
              <a:ext cx="1064186" cy="984769"/>
            </a:xfrm>
            <a:prstGeom prst="rect">
              <a:avLst/>
            </a:prstGeom>
          </p:spPr>
        </p:pic>
        <p:cxnSp>
          <p:nvCxnSpPr>
            <p:cNvPr id="8" name="Straight Arrow Connector 41"/>
            <p:cNvCxnSpPr/>
            <p:nvPr/>
          </p:nvCxnSpPr>
          <p:spPr>
            <a:xfrm flipV="1">
              <a:off x="3693243" y="1863286"/>
              <a:ext cx="1026334" cy="2950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48"/>
            <p:cNvSpPr txBox="1"/>
            <p:nvPr/>
          </p:nvSpPr>
          <p:spPr>
            <a:xfrm>
              <a:off x="5410921" y="1493954"/>
              <a:ext cx="1282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3,200</a:t>
              </a:r>
              <a:endParaRPr lang="en-US" b="1" dirty="0"/>
            </a:p>
          </p:txBody>
        </p:sp>
      </p:grpSp>
      <p:grpSp>
        <p:nvGrpSpPr>
          <p:cNvPr id="6" name="Group 59"/>
          <p:cNvGrpSpPr/>
          <p:nvPr/>
        </p:nvGrpSpPr>
        <p:grpSpPr>
          <a:xfrm>
            <a:off x="5796136" y="4581128"/>
            <a:ext cx="3675754" cy="1186444"/>
            <a:chOff x="5285623" y="4031046"/>
            <a:chExt cx="4299193" cy="1558669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1135" y="4031046"/>
              <a:ext cx="1457893" cy="1558669"/>
            </a:xfrm>
            <a:prstGeom prst="rect">
              <a:avLst/>
            </a:prstGeom>
          </p:spPr>
        </p:pic>
        <p:cxnSp>
          <p:nvCxnSpPr>
            <p:cNvPr id="12" name="Straight Arrow Connector 36"/>
            <p:cNvCxnSpPr/>
            <p:nvPr/>
          </p:nvCxnSpPr>
          <p:spPr>
            <a:xfrm>
              <a:off x="5285623" y="4233135"/>
              <a:ext cx="2206620" cy="5772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50"/>
            <p:cNvSpPr txBox="1"/>
            <p:nvPr/>
          </p:nvSpPr>
          <p:spPr>
            <a:xfrm>
              <a:off x="7921073" y="4123652"/>
              <a:ext cx="1663743" cy="48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2,500</a:t>
              </a:r>
              <a:endParaRPr lang="en-US" b="1" dirty="0"/>
            </a:p>
          </p:txBody>
        </p:sp>
      </p:grpSp>
      <p:grpSp>
        <p:nvGrpSpPr>
          <p:cNvPr id="10" name="Group 57"/>
          <p:cNvGrpSpPr/>
          <p:nvPr/>
        </p:nvGrpSpPr>
        <p:grpSpPr>
          <a:xfrm>
            <a:off x="2267744" y="3789040"/>
            <a:ext cx="2230762" cy="1315517"/>
            <a:chOff x="983053" y="3296715"/>
            <a:chExt cx="2609119" cy="1728236"/>
          </a:xfrm>
        </p:grpSpPr>
        <p:pic>
          <p:nvPicPr>
            <p:cNvPr id="15" name="Picture 4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4414" y="3441319"/>
              <a:ext cx="1448855" cy="1583632"/>
            </a:xfrm>
            <a:prstGeom prst="rect">
              <a:avLst/>
            </a:prstGeom>
          </p:spPr>
        </p:pic>
        <p:cxnSp>
          <p:nvCxnSpPr>
            <p:cNvPr id="16" name="Straight Arrow Connector 34"/>
            <p:cNvCxnSpPr/>
            <p:nvPr/>
          </p:nvCxnSpPr>
          <p:spPr>
            <a:xfrm flipH="1">
              <a:off x="1975694" y="3296715"/>
              <a:ext cx="1616478" cy="7696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51"/>
            <p:cNvSpPr txBox="1"/>
            <p:nvPr/>
          </p:nvSpPr>
          <p:spPr>
            <a:xfrm>
              <a:off x="983053" y="4340619"/>
              <a:ext cx="1405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5000</a:t>
              </a:r>
              <a:endParaRPr lang="en-US" b="1" dirty="0"/>
            </a:p>
          </p:txBody>
        </p:sp>
      </p:grpSp>
      <p:grpSp>
        <p:nvGrpSpPr>
          <p:cNvPr id="14" name="Group 56"/>
          <p:cNvGrpSpPr/>
          <p:nvPr/>
        </p:nvGrpSpPr>
        <p:grpSpPr>
          <a:xfrm>
            <a:off x="1259632" y="3068960"/>
            <a:ext cx="2988994" cy="819376"/>
            <a:chOff x="936530" y="2578363"/>
            <a:chExt cx="3495953" cy="1076440"/>
          </a:xfrm>
        </p:grpSpPr>
        <p:pic>
          <p:nvPicPr>
            <p:cNvPr id="19" name="Picture 2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2135" y="2578363"/>
              <a:ext cx="1076440" cy="1076440"/>
            </a:xfrm>
            <a:prstGeom prst="rect">
              <a:avLst/>
            </a:prstGeom>
          </p:spPr>
        </p:pic>
        <p:cxnSp>
          <p:nvCxnSpPr>
            <p:cNvPr id="20" name="Straight Arrow Connector 38"/>
            <p:cNvCxnSpPr/>
            <p:nvPr/>
          </p:nvCxnSpPr>
          <p:spPr>
            <a:xfrm flipH="1">
              <a:off x="2572251" y="2964105"/>
              <a:ext cx="1860232" cy="256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52"/>
            <p:cNvSpPr txBox="1"/>
            <p:nvPr/>
          </p:nvSpPr>
          <p:spPr>
            <a:xfrm>
              <a:off x="936530" y="2594773"/>
              <a:ext cx="14112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12,000</a:t>
              </a:r>
              <a:endParaRPr lang="en-US" b="1" dirty="0"/>
            </a:p>
          </p:txBody>
        </p:sp>
      </p:grpSp>
      <p:grpSp>
        <p:nvGrpSpPr>
          <p:cNvPr id="18" name="Group 60"/>
          <p:cNvGrpSpPr/>
          <p:nvPr/>
        </p:nvGrpSpPr>
        <p:grpSpPr>
          <a:xfrm>
            <a:off x="3783185" y="4802105"/>
            <a:ext cx="1393036" cy="1665505"/>
            <a:chOff x="3002029" y="4464033"/>
            <a:chExt cx="1629307" cy="2188026"/>
          </a:xfrm>
        </p:grpSpPr>
        <p:pic>
          <p:nvPicPr>
            <p:cNvPr id="23" name="Picture 4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02029" y="4464033"/>
              <a:ext cx="342853" cy="2188026"/>
            </a:xfrm>
            <a:prstGeom prst="rect">
              <a:avLst/>
            </a:prstGeom>
          </p:spPr>
        </p:pic>
        <p:sp>
          <p:nvSpPr>
            <p:cNvPr id="24" name="TextBox 49"/>
            <p:cNvSpPr txBox="1"/>
            <p:nvPr/>
          </p:nvSpPr>
          <p:spPr>
            <a:xfrm>
              <a:off x="3194467" y="5413282"/>
              <a:ext cx="1436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1,500</a:t>
              </a:r>
              <a:endParaRPr lang="en-US" b="1" dirty="0"/>
            </a:p>
          </p:txBody>
        </p:sp>
        <p:cxnSp>
          <p:nvCxnSpPr>
            <p:cNvPr id="25" name="Straight Arrow Connector 30"/>
            <p:cNvCxnSpPr/>
            <p:nvPr/>
          </p:nvCxnSpPr>
          <p:spPr>
            <a:xfrm flipH="1">
              <a:off x="3194467" y="4582636"/>
              <a:ext cx="1180284" cy="1379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25 CuadroTexto"/>
          <p:cNvSpPr txBox="1"/>
          <p:nvPr/>
        </p:nvSpPr>
        <p:spPr>
          <a:xfrm>
            <a:off x="5652121" y="62003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+ 80.000 OCSAS en LAC </a:t>
            </a:r>
            <a:endParaRPr lang="es-ES" b="1" dirty="0">
              <a:solidFill>
                <a:schemeClr val="tx2"/>
              </a:solidFill>
            </a:endParaRPr>
          </a:p>
        </p:txBody>
      </p:sp>
      <p:grpSp>
        <p:nvGrpSpPr>
          <p:cNvPr id="22" name="Group 34"/>
          <p:cNvGrpSpPr/>
          <p:nvPr/>
        </p:nvGrpSpPr>
        <p:grpSpPr>
          <a:xfrm>
            <a:off x="4355976" y="1628800"/>
            <a:ext cx="4386158" cy="895870"/>
            <a:chOff x="4240424" y="1453634"/>
            <a:chExt cx="4386158" cy="895870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4240424" y="1638300"/>
              <a:ext cx="2682543" cy="7112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351363">
              <a:off x="6968914" y="1460992"/>
              <a:ext cx="997879" cy="43859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 flipH="1">
              <a:off x="7805756" y="1453634"/>
              <a:ext cx="820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2600</a:t>
              </a:r>
            </a:p>
            <a:p>
              <a:endParaRPr lang="en-US" b="1" dirty="0"/>
            </a:p>
          </p:txBody>
        </p:sp>
      </p:grpSp>
      <p:grpSp>
        <p:nvGrpSpPr>
          <p:cNvPr id="27" name="31 Grupo"/>
          <p:cNvGrpSpPr/>
          <p:nvPr/>
        </p:nvGrpSpPr>
        <p:grpSpPr>
          <a:xfrm>
            <a:off x="971600" y="2348880"/>
            <a:ext cx="2792586" cy="712016"/>
            <a:chOff x="990600" y="1952036"/>
            <a:chExt cx="2792586" cy="712016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2457996" y="2263203"/>
              <a:ext cx="13251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482" name="Picture 2" descr="http://us.123rf.com/400wm/400/400/skvoor/skvoor0711/skvoor071100451/2119039-blue-gradiente-mapa-de-costa-rica-detallada-proyeccion-de-mercator.jp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966" y="1952036"/>
              <a:ext cx="574030" cy="7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30 CuadroTexto"/>
            <p:cNvSpPr txBox="1"/>
            <p:nvPr/>
          </p:nvSpPr>
          <p:spPr>
            <a:xfrm>
              <a:off x="990600" y="1952036"/>
              <a:ext cx="998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</a:t>
              </a:r>
              <a:r>
                <a:rPr lang="en-US" b="1" dirty="0" smtClean="0"/>
                <a:t>1800</a:t>
              </a:r>
              <a:endParaRPr lang="es-ES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1090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R" sz="2400" b="1" dirty="0" smtClean="0">
                <a:solidFill>
                  <a:schemeClr val="tx1"/>
                </a:solidFill>
                <a:latin typeface="+mn-lt"/>
              </a:rPr>
              <a:t>La Gestión Comunitaria del </a:t>
            </a:r>
            <a:r>
              <a:rPr lang="es-CR" sz="2400" b="1" dirty="0" err="1" smtClean="0">
                <a:solidFill>
                  <a:schemeClr val="tx1"/>
                </a:solidFill>
                <a:latin typeface="+mn-lt"/>
              </a:rPr>
              <a:t>AyS</a:t>
            </a:r>
            <a:r>
              <a:rPr lang="es-CR" sz="2400" b="1" dirty="0" smtClean="0">
                <a:solidFill>
                  <a:schemeClr val="tx1"/>
                </a:solidFill>
                <a:latin typeface="+mn-lt"/>
              </a:rPr>
              <a:t> en LAC en cifras: </a:t>
            </a:r>
            <a:endParaRPr lang="es-MX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851920" y="1556792"/>
            <a:ext cx="4968552" cy="50131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CR" sz="2000" b="1" dirty="0" smtClean="0">
                <a:solidFill>
                  <a:schemeClr val="tx1"/>
                </a:solidFill>
              </a:rPr>
              <a:t>&gt; 80,000  </a:t>
            </a:r>
            <a:r>
              <a:rPr lang="es-CR" sz="2000" dirty="0" smtClean="0">
                <a:solidFill>
                  <a:schemeClr val="tx1"/>
                </a:solidFill>
              </a:rPr>
              <a:t>OCSAS (sumamente diversas).</a:t>
            </a:r>
          </a:p>
          <a:p>
            <a:pPr>
              <a:lnSpc>
                <a:spcPct val="90000"/>
              </a:lnSpc>
              <a:buNone/>
            </a:pPr>
            <a:endParaRPr lang="es-CR" sz="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CR" sz="2000" b="1" dirty="0" smtClean="0"/>
              <a:t>40 </a:t>
            </a:r>
            <a:r>
              <a:rPr lang="es-CR" sz="2000" dirty="0" smtClean="0"/>
              <a:t>años </a:t>
            </a:r>
            <a:r>
              <a:rPr lang="es-CR" sz="2000" b="1" dirty="0" smtClean="0"/>
              <a:t>–</a:t>
            </a:r>
            <a:r>
              <a:rPr lang="es-CR" sz="2000" dirty="0" smtClean="0"/>
              <a:t> OCSAS más antiguas.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s-CR" sz="1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CR" sz="2000" b="1" dirty="0" smtClean="0">
                <a:solidFill>
                  <a:schemeClr val="tx1"/>
                </a:solidFill>
              </a:rPr>
              <a:t>&gt; 70 millones</a:t>
            </a:r>
            <a:r>
              <a:rPr lang="es-CR" sz="2000" dirty="0" smtClean="0">
                <a:solidFill>
                  <a:schemeClr val="tx1"/>
                </a:solidFill>
              </a:rPr>
              <a:t> </a:t>
            </a:r>
            <a:r>
              <a:rPr lang="es-CR" sz="2000" dirty="0" smtClean="0"/>
              <a:t>de p</a:t>
            </a:r>
            <a:r>
              <a:rPr lang="es-CR" sz="2000" dirty="0" smtClean="0">
                <a:solidFill>
                  <a:schemeClr val="tx1"/>
                </a:solidFill>
              </a:rPr>
              <a:t>ersonas atendidas.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s-CR" sz="1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CR" sz="2000" b="1" dirty="0" smtClean="0"/>
              <a:t>20-40% - </a:t>
            </a:r>
            <a:r>
              <a:rPr lang="es-CR" sz="2000" dirty="0" smtClean="0"/>
              <a:t>rango porcentual de la población atendida por OCSAS.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s-CR" sz="10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ES" sz="2000" dirty="0" smtClean="0"/>
              <a:t>Esas cifras las convierten en un actor principal a nivel nacional y sub-regional en toda LAC.</a:t>
            </a:r>
            <a:endParaRPr lang="es-CR" sz="20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s-CR" sz="10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CR" sz="2000" b="1" dirty="0" smtClean="0">
                <a:solidFill>
                  <a:schemeClr val="tx1"/>
                </a:solidFill>
              </a:rPr>
              <a:t>18 millones – </a:t>
            </a:r>
            <a:r>
              <a:rPr lang="es-CR" sz="2000" dirty="0" smtClean="0">
                <a:solidFill>
                  <a:schemeClr val="tx1"/>
                </a:solidFill>
              </a:rPr>
              <a:t>mercado potencial (1).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s-CR" sz="1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CR" sz="2000" b="1" dirty="0" smtClean="0">
                <a:solidFill>
                  <a:schemeClr val="tx1"/>
                </a:solidFill>
              </a:rPr>
              <a:t>64% </a:t>
            </a:r>
            <a:r>
              <a:rPr lang="es-CR" sz="2000" dirty="0" smtClean="0">
                <a:solidFill>
                  <a:schemeClr val="tx1"/>
                </a:solidFill>
              </a:rPr>
              <a:t>- Porcentaje de la población sin acceso al agua en áreas rurales (OMS 2010).</a:t>
            </a:r>
          </a:p>
          <a:p>
            <a:pPr>
              <a:lnSpc>
                <a:spcPct val="90000"/>
              </a:lnSpc>
            </a:pPr>
            <a:endParaRPr lang="es-CR" sz="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CR" sz="2000" dirty="0" smtClean="0">
                <a:solidFill>
                  <a:schemeClr val="tx1"/>
                </a:solidFill>
              </a:rPr>
              <a:t>(1) PAS, 2008.</a:t>
            </a:r>
            <a:endParaRPr lang="es-CR" sz="20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alejandria\Documents\Música, vídeos, imágenes\Mis imágenes\Nikon Transfer\028\DSCN9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096344" cy="2321792"/>
          </a:xfrm>
          <a:prstGeom prst="rect">
            <a:avLst/>
          </a:prstGeom>
          <a:noFill/>
        </p:spPr>
      </p:pic>
      <p:pic>
        <p:nvPicPr>
          <p:cNvPr id="6" name="Picture 3" descr="C:\Users\alejandria\Documents\Música, vídeos, imágenes\Mis imágenes\Nikon Transfer\027\DSCN9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3096344" cy="2321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7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915</Words>
  <Application>Microsoft Office PowerPoint</Application>
  <PresentationFormat>Presentación en pantalla (4:3)</PresentationFormat>
  <Paragraphs>170</Paragraphs>
  <Slides>18</Slides>
  <Notes>9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Flujo</vt:lpstr>
      <vt:lpstr>Diapositiva 1</vt:lpstr>
      <vt:lpstr>El Equilibrio Fundamental</vt:lpstr>
      <vt:lpstr>Diapositiva 3</vt:lpstr>
      <vt:lpstr>Roles en la implementación del DHA:</vt:lpstr>
      <vt:lpstr>El Derecho Humano al Agua</vt:lpstr>
      <vt:lpstr>Diapositiva 6</vt:lpstr>
      <vt:lpstr>Diapositiva 7</vt:lpstr>
      <vt:lpstr>El Mundo de las Organizaciones Comunitarias </vt:lpstr>
      <vt:lpstr>La Gestión Comunitaria del AyS en LAC en cifras: </vt:lpstr>
      <vt:lpstr>La Gestión Comunitaria del Agua: Características</vt:lpstr>
      <vt:lpstr>La Gestión Comunitaria del Agua y DHA</vt:lpstr>
      <vt:lpstr>        Los Retos de las OCSAS (Oportunidades…):</vt:lpstr>
      <vt:lpstr>        Los Retos de las OCSAS (Oportunidades…):</vt:lpstr>
      <vt:lpstr>La contribución de las OCSAS a la implementación del DHA</vt:lpstr>
      <vt:lpstr>Diapositiva 15</vt:lpstr>
      <vt:lpstr>Propuesta CLOCSAS: Día de la Gestión Comunitaria del Agua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Rolando Marín León</dc:creator>
  <cp:lastModifiedBy>alejandria</cp:lastModifiedBy>
  <cp:revision>233</cp:revision>
  <dcterms:created xsi:type="dcterms:W3CDTF">2012-11-04T02:03:03Z</dcterms:created>
  <dcterms:modified xsi:type="dcterms:W3CDTF">2013-11-11T01:56:26Z</dcterms:modified>
</cp:coreProperties>
</file>